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302" r:id="rId4"/>
    <p:sldId id="303" r:id="rId5"/>
    <p:sldId id="319" r:id="rId6"/>
    <p:sldId id="310" r:id="rId7"/>
    <p:sldId id="318" r:id="rId8"/>
    <p:sldId id="320" r:id="rId9"/>
    <p:sldId id="321" r:id="rId10"/>
    <p:sldId id="355" r:id="rId11"/>
    <p:sldId id="356" r:id="rId12"/>
    <p:sldId id="357" r:id="rId13"/>
    <p:sldId id="358" r:id="rId14"/>
    <p:sldId id="368" r:id="rId15"/>
    <p:sldId id="369" r:id="rId16"/>
    <p:sldId id="31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EE14-7A6D-48A5-B334-8FF4407E52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9F1A91E-3EBA-4316-8F1A-886E3AFC56AB}">
      <dgm:prSet phldrT="[Tekst]" custT="1"/>
      <dgm:spPr/>
      <dgm:t>
        <a:bodyPr/>
        <a:lstStyle/>
        <a:p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b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(doświadczanie/</a:t>
          </a:r>
        </a:p>
        <a:p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experiencing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AB43A16A-B4C5-40C5-9D28-BD4ABF26C5FD}" type="parTrans" cxnId="{D37E4216-5CB1-43F4-A0E4-C73E9FA49C68}">
      <dgm:prSet/>
      <dgm:spPr/>
      <dgm:t>
        <a:bodyPr/>
        <a:lstStyle/>
        <a:p>
          <a:endParaRPr lang="pl-PL"/>
        </a:p>
      </dgm:t>
    </dgm:pt>
    <dgm:pt modelId="{5DAAC646-B8B8-4CF4-A756-A131410457F5}" type="sibTrans" cxnId="{D37E4216-5CB1-43F4-A0E4-C73E9FA49C68}">
      <dgm:prSet/>
      <dgm:spPr/>
      <dgm:t>
        <a:bodyPr/>
        <a:lstStyle/>
        <a:p>
          <a:endParaRPr lang="pl-PL"/>
        </a:p>
      </dgm:t>
    </dgm:pt>
    <dgm:pt modelId="{FB747DF1-0A73-4F3B-9647-C7358AC4E53F}">
      <dgm:prSet phldrT="[Tekst]" custT="1"/>
      <dgm:spPr/>
      <dgm:t>
        <a:bodyPr/>
        <a:lstStyle/>
        <a:p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(koncentracja na różnych postawach/</a:t>
          </a:r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concentration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on </a:t>
          </a:r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different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attitudes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094632D4-3C76-4540-871E-0C901580D133}" type="parTrans" cxnId="{8EFD2C84-F785-454C-8350-B9CA16C6D02E}">
      <dgm:prSet/>
      <dgm:spPr/>
      <dgm:t>
        <a:bodyPr/>
        <a:lstStyle/>
        <a:p>
          <a:endParaRPr lang="pl-PL"/>
        </a:p>
      </dgm:t>
    </dgm:pt>
    <dgm:pt modelId="{5F1683E9-3EB5-48EB-ACF8-4190EF461984}" type="sibTrans" cxnId="{8EFD2C84-F785-454C-8350-B9CA16C6D02E}">
      <dgm:prSet/>
      <dgm:spPr/>
      <dgm:t>
        <a:bodyPr/>
        <a:lstStyle/>
        <a:p>
          <a:endParaRPr lang="pl-PL"/>
        </a:p>
      </dgm:t>
    </dgm:pt>
    <dgm:pt modelId="{37C3997E-4EF6-47D3-A016-BB8DD92FE87B}">
      <dgm:prSet phldrT="[Tekst]" custT="1"/>
      <dgm:spPr/>
      <dgm:t>
        <a:bodyPr/>
        <a:lstStyle/>
        <a:p>
          <a:pPr algn="ctr"/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(wiedza/</a:t>
          </a:r>
        </a:p>
        <a:p>
          <a:pPr algn="ctr"/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33D1648-F3DA-4473-BC56-48AA41FFC5EE}" type="parTrans" cxnId="{66D4C519-6057-4ED2-8779-DF0D224FC939}">
      <dgm:prSet/>
      <dgm:spPr/>
      <dgm:t>
        <a:bodyPr/>
        <a:lstStyle/>
        <a:p>
          <a:endParaRPr lang="pl-PL"/>
        </a:p>
      </dgm:t>
    </dgm:pt>
    <dgm:pt modelId="{84F34F95-95BA-4611-A538-E6955EA27B43}" type="sibTrans" cxnId="{66D4C519-6057-4ED2-8779-DF0D224FC939}">
      <dgm:prSet/>
      <dgm:spPr/>
      <dgm:t>
        <a:bodyPr/>
        <a:lstStyle/>
        <a:p>
          <a:endParaRPr lang="pl-PL"/>
        </a:p>
      </dgm:t>
    </dgm:pt>
    <dgm:pt modelId="{8A762407-6463-408A-8279-B18EC1662447}">
      <dgm:prSet custT="1"/>
      <dgm:spPr/>
      <dgm:t>
        <a:bodyPr/>
        <a:lstStyle/>
        <a:p>
          <a:pPr algn="ctr"/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(uniwersalizm/</a:t>
          </a:r>
          <a:r>
            <a:rPr lang="pl-PL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universalism</a:t>
          </a:r>
          <a:r>
            <a:rPr lang="pl-PL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E5B8ED7-F2A0-4DB7-9BBD-A053B275C4A0}" type="parTrans" cxnId="{0009CCED-C8D5-49D2-9C6F-B50E659601E1}">
      <dgm:prSet/>
      <dgm:spPr/>
      <dgm:t>
        <a:bodyPr/>
        <a:lstStyle/>
        <a:p>
          <a:endParaRPr lang="pl-PL"/>
        </a:p>
      </dgm:t>
    </dgm:pt>
    <dgm:pt modelId="{2BF2FB8C-CB7D-4D11-B658-793B0AD0503A}" type="sibTrans" cxnId="{0009CCED-C8D5-49D2-9C6F-B50E659601E1}">
      <dgm:prSet/>
      <dgm:spPr/>
      <dgm:t>
        <a:bodyPr/>
        <a:lstStyle/>
        <a:p>
          <a:endParaRPr lang="pl-PL"/>
        </a:p>
      </dgm:t>
    </dgm:pt>
    <dgm:pt modelId="{AD769AF1-81A9-48F8-B46A-173C5FC1D1B2}" type="pres">
      <dgm:prSet presAssocID="{CABEEE14-7A6D-48A5-B334-8FF4407E5263}" presName="compositeShape" presStyleCnt="0">
        <dgm:presLayoutVars>
          <dgm:chMax val="7"/>
          <dgm:dir/>
          <dgm:resizeHandles val="exact"/>
        </dgm:presLayoutVars>
      </dgm:prSet>
      <dgm:spPr/>
    </dgm:pt>
    <dgm:pt modelId="{33798072-4D1B-425F-A9B7-F2F73CFDAC11}" type="pres">
      <dgm:prSet presAssocID="{89F1A91E-3EBA-4316-8F1A-886E3AFC56AB}" presName="circ1" presStyleLbl="vennNode1" presStyleIdx="0" presStyleCnt="4" custScaleX="160159" custScaleY="118435" custLinFactNeighborX="4634" custLinFactNeighborY="8977"/>
      <dgm:spPr/>
    </dgm:pt>
    <dgm:pt modelId="{961AC614-260A-4AED-9915-42BBFE30CAB9}" type="pres">
      <dgm:prSet presAssocID="{89F1A91E-3EBA-4316-8F1A-886E3AFC56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BFA83A-3F22-4309-8CDD-989E1881D3C4}" type="pres">
      <dgm:prSet presAssocID="{8A762407-6463-408A-8279-B18EC1662447}" presName="circ2" presStyleLbl="vennNode1" presStyleIdx="1" presStyleCnt="4" custScaleX="215297" custScaleY="110399" custLinFactNeighborX="-6661" custLinFactNeighborY="2896"/>
      <dgm:spPr/>
    </dgm:pt>
    <dgm:pt modelId="{2E66F87B-63E0-408B-9D95-1B1CA381FDB2}" type="pres">
      <dgm:prSet presAssocID="{8A762407-6463-408A-8279-B18EC16624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A023D4-7E40-4A2D-A520-25283D6231D8}" type="pres">
      <dgm:prSet presAssocID="{FB747DF1-0A73-4F3B-9647-C7358AC4E53F}" presName="circ3" presStyleLbl="vennNode1" presStyleIdx="2" presStyleCnt="4" custScaleX="178636" custScaleY="123628" custLinFactNeighborX="5502" custLinFactNeighborY="-7240"/>
      <dgm:spPr/>
    </dgm:pt>
    <dgm:pt modelId="{F320B74A-0359-4E11-A06F-9A1C14E304BD}" type="pres">
      <dgm:prSet presAssocID="{FB747DF1-0A73-4F3B-9647-C7358AC4E53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CEF926-54AC-416B-AD20-F7AEE28B525A}" type="pres">
      <dgm:prSet presAssocID="{37C3997E-4EF6-47D3-A016-BB8DD92FE87B}" presName="circ4" presStyleLbl="vennNode1" presStyleIdx="3" presStyleCnt="4" custScaleX="169970" custScaleY="100009" custLinFactNeighborX="-22887" custLinFactNeighborY="2276"/>
      <dgm:spPr/>
    </dgm:pt>
    <dgm:pt modelId="{C9259535-117F-4093-AA3E-1EB775A7F9BD}" type="pres">
      <dgm:prSet presAssocID="{37C3997E-4EF6-47D3-A016-BB8DD92FE87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953BE0B-5F68-4A15-94E8-74D7E07EEA29}" type="presOf" srcId="{8A762407-6463-408A-8279-B18EC1662447}" destId="{57BFA83A-3F22-4309-8CDD-989E1881D3C4}" srcOrd="0" destOrd="0" presId="urn:microsoft.com/office/officeart/2005/8/layout/venn1"/>
    <dgm:cxn modelId="{D37E4216-5CB1-43F4-A0E4-C73E9FA49C68}" srcId="{CABEEE14-7A6D-48A5-B334-8FF4407E5263}" destId="{89F1A91E-3EBA-4316-8F1A-886E3AFC56AB}" srcOrd="0" destOrd="0" parTransId="{AB43A16A-B4C5-40C5-9D28-BD4ABF26C5FD}" sibTransId="{5DAAC646-B8B8-4CF4-A756-A131410457F5}"/>
    <dgm:cxn modelId="{66D4C519-6057-4ED2-8779-DF0D224FC939}" srcId="{CABEEE14-7A6D-48A5-B334-8FF4407E5263}" destId="{37C3997E-4EF6-47D3-A016-BB8DD92FE87B}" srcOrd="3" destOrd="0" parTransId="{233D1648-F3DA-4473-BC56-48AA41FFC5EE}" sibTransId="{84F34F95-95BA-4611-A538-E6955EA27B43}"/>
    <dgm:cxn modelId="{FB610123-BCB1-489C-89C0-25CA9BA05926}" type="presOf" srcId="{8A762407-6463-408A-8279-B18EC1662447}" destId="{2E66F87B-63E0-408B-9D95-1B1CA381FDB2}" srcOrd="1" destOrd="0" presId="urn:microsoft.com/office/officeart/2005/8/layout/venn1"/>
    <dgm:cxn modelId="{B90E5347-7A34-4399-B580-66A5A825A2C5}" type="presOf" srcId="{89F1A91E-3EBA-4316-8F1A-886E3AFC56AB}" destId="{961AC614-260A-4AED-9915-42BBFE30CAB9}" srcOrd="1" destOrd="0" presId="urn:microsoft.com/office/officeart/2005/8/layout/venn1"/>
    <dgm:cxn modelId="{430FF85B-1E15-452C-BFD7-DC5322BD43A2}" type="presOf" srcId="{FB747DF1-0A73-4F3B-9647-C7358AC4E53F}" destId="{79A023D4-7E40-4A2D-A520-25283D6231D8}" srcOrd="0" destOrd="0" presId="urn:microsoft.com/office/officeart/2005/8/layout/venn1"/>
    <dgm:cxn modelId="{34397C6E-1AF9-4AE4-847B-480ECB6A36C7}" type="presOf" srcId="{89F1A91E-3EBA-4316-8F1A-886E3AFC56AB}" destId="{33798072-4D1B-425F-A9B7-F2F73CFDAC11}" srcOrd="0" destOrd="0" presId="urn:microsoft.com/office/officeart/2005/8/layout/venn1"/>
    <dgm:cxn modelId="{8EFD2C84-F785-454C-8350-B9CA16C6D02E}" srcId="{CABEEE14-7A6D-48A5-B334-8FF4407E5263}" destId="{FB747DF1-0A73-4F3B-9647-C7358AC4E53F}" srcOrd="2" destOrd="0" parTransId="{094632D4-3C76-4540-871E-0C901580D133}" sibTransId="{5F1683E9-3EB5-48EB-ACF8-4190EF461984}"/>
    <dgm:cxn modelId="{B47AFC9D-79C0-4731-BBB0-E76DBC33E4D1}" type="presOf" srcId="{CABEEE14-7A6D-48A5-B334-8FF4407E5263}" destId="{AD769AF1-81A9-48F8-B46A-173C5FC1D1B2}" srcOrd="0" destOrd="0" presId="urn:microsoft.com/office/officeart/2005/8/layout/venn1"/>
    <dgm:cxn modelId="{9A2EDAB3-8639-4023-8B1E-EC37C4FEE5AB}" type="presOf" srcId="{FB747DF1-0A73-4F3B-9647-C7358AC4E53F}" destId="{F320B74A-0359-4E11-A06F-9A1C14E304BD}" srcOrd="1" destOrd="0" presId="urn:microsoft.com/office/officeart/2005/8/layout/venn1"/>
    <dgm:cxn modelId="{E8D0D2DB-BFC1-4212-A610-230ED78CF79A}" type="presOf" srcId="{37C3997E-4EF6-47D3-A016-BB8DD92FE87B}" destId="{CDCEF926-54AC-416B-AD20-F7AEE28B525A}" srcOrd="0" destOrd="0" presId="urn:microsoft.com/office/officeart/2005/8/layout/venn1"/>
    <dgm:cxn modelId="{0009CCED-C8D5-49D2-9C6F-B50E659601E1}" srcId="{CABEEE14-7A6D-48A5-B334-8FF4407E5263}" destId="{8A762407-6463-408A-8279-B18EC1662447}" srcOrd="1" destOrd="0" parTransId="{9E5B8ED7-F2A0-4DB7-9BBD-A053B275C4A0}" sibTransId="{2BF2FB8C-CB7D-4D11-B658-793B0AD0503A}"/>
    <dgm:cxn modelId="{829FE0F5-96A8-4352-8CCA-5292F60141AD}" type="presOf" srcId="{37C3997E-4EF6-47D3-A016-BB8DD92FE87B}" destId="{C9259535-117F-4093-AA3E-1EB775A7F9BD}" srcOrd="1" destOrd="0" presId="urn:microsoft.com/office/officeart/2005/8/layout/venn1"/>
    <dgm:cxn modelId="{1D5AF7D1-F183-49BE-951F-C146718345D6}" type="presParOf" srcId="{AD769AF1-81A9-48F8-B46A-173C5FC1D1B2}" destId="{33798072-4D1B-425F-A9B7-F2F73CFDAC11}" srcOrd="0" destOrd="0" presId="urn:microsoft.com/office/officeart/2005/8/layout/venn1"/>
    <dgm:cxn modelId="{BBEBACDD-3A8E-4334-93E9-9B2F49DF4B19}" type="presParOf" srcId="{AD769AF1-81A9-48F8-B46A-173C5FC1D1B2}" destId="{961AC614-260A-4AED-9915-42BBFE30CAB9}" srcOrd="1" destOrd="0" presId="urn:microsoft.com/office/officeart/2005/8/layout/venn1"/>
    <dgm:cxn modelId="{9A2B5B59-35BD-413F-8337-9E4F88A015D3}" type="presParOf" srcId="{AD769AF1-81A9-48F8-B46A-173C5FC1D1B2}" destId="{57BFA83A-3F22-4309-8CDD-989E1881D3C4}" srcOrd="2" destOrd="0" presId="urn:microsoft.com/office/officeart/2005/8/layout/venn1"/>
    <dgm:cxn modelId="{6300FB6D-6283-44A3-8F89-89FA5D468372}" type="presParOf" srcId="{AD769AF1-81A9-48F8-B46A-173C5FC1D1B2}" destId="{2E66F87B-63E0-408B-9D95-1B1CA381FDB2}" srcOrd="3" destOrd="0" presId="urn:microsoft.com/office/officeart/2005/8/layout/venn1"/>
    <dgm:cxn modelId="{50C2BD88-D116-464D-AC05-6BC7D4DF25DA}" type="presParOf" srcId="{AD769AF1-81A9-48F8-B46A-173C5FC1D1B2}" destId="{79A023D4-7E40-4A2D-A520-25283D6231D8}" srcOrd="4" destOrd="0" presId="urn:microsoft.com/office/officeart/2005/8/layout/venn1"/>
    <dgm:cxn modelId="{B42767DC-85F5-41F4-90D4-BC9B106FC542}" type="presParOf" srcId="{AD769AF1-81A9-48F8-B46A-173C5FC1D1B2}" destId="{F320B74A-0359-4E11-A06F-9A1C14E304BD}" srcOrd="5" destOrd="0" presId="urn:microsoft.com/office/officeart/2005/8/layout/venn1"/>
    <dgm:cxn modelId="{2C88D88B-7B1D-4206-9502-4FC8935FD0DB}" type="presParOf" srcId="{AD769AF1-81A9-48F8-B46A-173C5FC1D1B2}" destId="{CDCEF926-54AC-416B-AD20-F7AEE28B525A}" srcOrd="6" destOrd="0" presId="urn:microsoft.com/office/officeart/2005/8/layout/venn1"/>
    <dgm:cxn modelId="{53A6DCCF-6E95-4868-8B94-68DBEC2B2616}" type="presParOf" srcId="{AD769AF1-81A9-48F8-B46A-173C5FC1D1B2}" destId="{C9259535-117F-4093-AA3E-1EB775A7F9B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801F8-01A7-4F9D-8FAC-341A1CA2F1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A8E087D-6877-4F8D-88EA-0A04CE8BAC5C}">
      <dgm:prSet phldrT="[Teks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postawy Polaków wobec Holokaustu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stereotypy własne/rodzinne/</a:t>
          </a:r>
          <a:r>
            <a:rPr lang="pl-PL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środow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upolitycznienie historii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krytycyzmu wobec treści medialnych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-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ograniczenie czasowe, brak wiedzy historycznej, metody nauczania</a:t>
          </a:r>
        </a:p>
        <a:p>
          <a:pPr algn="l"/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religia, relacje polski kościół-Żydzi </a:t>
          </a:r>
        </a:p>
        <a:p>
          <a:pPr algn="l"/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historie rodzinne</a:t>
          </a:r>
        </a:p>
        <a:p>
          <a:pPr algn="l"/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postawa samych Żydów </a:t>
          </a:r>
        </a:p>
        <a:p>
          <a:pPr algn="l"/>
          <a:endParaRPr lang="pl-PL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BD9B3-6671-4B88-BBE7-03427EC8BBEB}" type="parTrans" cxnId="{6D011EE5-D835-4386-97AB-15F43C952A9E}">
      <dgm:prSet/>
      <dgm:spPr/>
      <dgm:t>
        <a:bodyPr/>
        <a:lstStyle/>
        <a:p>
          <a:endParaRPr lang="pl-PL"/>
        </a:p>
      </dgm:t>
    </dgm:pt>
    <dgm:pt modelId="{94EB6E6E-3DE9-4585-B915-C84B4CC98F8F}" type="sibTrans" cxnId="{6D011EE5-D835-4386-97AB-15F43C952A9E}">
      <dgm:prSet/>
      <dgm:spPr/>
      <dgm:t>
        <a:bodyPr/>
        <a:lstStyle/>
        <a:p>
          <a:endParaRPr lang="pl-PL"/>
        </a:p>
      </dgm:t>
    </dgm:pt>
    <dgm:pt modelId="{4C2075B3-5197-4AFA-B625-5BDE1014DA45}">
      <dgm:prSet phldrT="[Teks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postawy Polaków wobec Holokaustu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narzucone przez rząd sztywne zasady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obawa przed tworzeniem negatywnego obrazu Niemców  </a:t>
          </a:r>
        </a:p>
        <a:p>
          <a:pPr algn="l"/>
          <a:endParaRPr lang="pl-PL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FBF70-D898-43DF-931B-AEC2DE3AD0EC}" type="parTrans" cxnId="{B4BC67B8-3583-4C6A-BAD8-622E8C27EBD1}">
      <dgm:prSet/>
      <dgm:spPr/>
      <dgm:t>
        <a:bodyPr/>
        <a:lstStyle/>
        <a:p>
          <a:endParaRPr lang="pl-PL"/>
        </a:p>
      </dgm:t>
    </dgm:pt>
    <dgm:pt modelId="{C27152D7-7B74-45C0-BBC7-90F9E0B9D2AF}" type="sibTrans" cxnId="{B4BC67B8-3583-4C6A-BAD8-622E8C27EBD1}">
      <dgm:prSet/>
      <dgm:spPr/>
      <dgm:t>
        <a:bodyPr/>
        <a:lstStyle/>
        <a:p>
          <a:endParaRPr lang="pl-PL"/>
        </a:p>
      </dgm:t>
    </dgm:pt>
    <dgm:pt modelId="{A7FB3649-05BF-4C3B-9BA8-9E1D919BEED0}" type="pres">
      <dgm:prSet presAssocID="{884801F8-01A7-4F9D-8FAC-341A1CA2F18A}" presName="diagram" presStyleCnt="0">
        <dgm:presLayoutVars>
          <dgm:dir/>
          <dgm:resizeHandles val="exact"/>
        </dgm:presLayoutVars>
      </dgm:prSet>
      <dgm:spPr/>
    </dgm:pt>
    <dgm:pt modelId="{4A17DCBF-B57D-4E05-8F42-610CEAD3E210}" type="pres">
      <dgm:prSet presAssocID="{FA8E087D-6877-4F8D-88EA-0A04CE8BAC5C}" presName="node" presStyleLbl="node1" presStyleIdx="0" presStyleCnt="2" custScaleX="76139" custScaleY="150280" custLinFactNeighborX="-9122" custLinFactNeighborY="1599">
        <dgm:presLayoutVars>
          <dgm:bulletEnabled val="1"/>
        </dgm:presLayoutVars>
      </dgm:prSet>
      <dgm:spPr/>
    </dgm:pt>
    <dgm:pt modelId="{E871CCA4-815E-4463-B7D8-97B566AD4F00}" type="pres">
      <dgm:prSet presAssocID="{94EB6E6E-3DE9-4585-B915-C84B4CC98F8F}" presName="sibTrans" presStyleCnt="0"/>
      <dgm:spPr/>
    </dgm:pt>
    <dgm:pt modelId="{89CA9292-2E2F-498A-A37B-16F7D9AB710B}" type="pres">
      <dgm:prSet presAssocID="{4C2075B3-5197-4AFA-B625-5BDE1014DA45}" presName="node" presStyleLbl="node1" presStyleIdx="1" presStyleCnt="2" custScaleX="60147" custScaleY="87671" custLinFactNeighborX="13" custLinFactNeighborY="8443">
        <dgm:presLayoutVars>
          <dgm:bulletEnabled val="1"/>
        </dgm:presLayoutVars>
      </dgm:prSet>
      <dgm:spPr/>
    </dgm:pt>
  </dgm:ptLst>
  <dgm:cxnLst>
    <dgm:cxn modelId="{B86FBF20-8E18-4ABD-8D73-49E9FBF93CC4}" type="presOf" srcId="{4C2075B3-5197-4AFA-B625-5BDE1014DA45}" destId="{89CA9292-2E2F-498A-A37B-16F7D9AB710B}" srcOrd="0" destOrd="0" presId="urn:microsoft.com/office/officeart/2005/8/layout/default"/>
    <dgm:cxn modelId="{55613F53-46AF-492B-88B3-FD38729D2DFC}" type="presOf" srcId="{884801F8-01A7-4F9D-8FAC-341A1CA2F18A}" destId="{A7FB3649-05BF-4C3B-9BA8-9E1D919BEED0}" srcOrd="0" destOrd="0" presId="urn:microsoft.com/office/officeart/2005/8/layout/default"/>
    <dgm:cxn modelId="{B4BC67B8-3583-4C6A-BAD8-622E8C27EBD1}" srcId="{884801F8-01A7-4F9D-8FAC-341A1CA2F18A}" destId="{4C2075B3-5197-4AFA-B625-5BDE1014DA45}" srcOrd="1" destOrd="0" parTransId="{159FBF70-D898-43DF-931B-AEC2DE3AD0EC}" sibTransId="{C27152D7-7B74-45C0-BBC7-90F9E0B9D2AF}"/>
    <dgm:cxn modelId="{6D011EE5-D835-4386-97AB-15F43C952A9E}" srcId="{884801F8-01A7-4F9D-8FAC-341A1CA2F18A}" destId="{FA8E087D-6877-4F8D-88EA-0A04CE8BAC5C}" srcOrd="0" destOrd="0" parTransId="{6F0BD9B3-6671-4B88-BBE7-03427EC8BBEB}" sibTransId="{94EB6E6E-3DE9-4585-B915-C84B4CC98F8F}"/>
    <dgm:cxn modelId="{DD6D39E7-E737-492A-93A6-0DBAAA7CF31D}" type="presOf" srcId="{FA8E087D-6877-4F8D-88EA-0A04CE8BAC5C}" destId="{4A17DCBF-B57D-4E05-8F42-610CEAD3E210}" srcOrd="0" destOrd="0" presId="urn:microsoft.com/office/officeart/2005/8/layout/default"/>
    <dgm:cxn modelId="{D2C96373-DCBF-4384-A6DA-B4A971B0A19E}" type="presParOf" srcId="{A7FB3649-05BF-4C3B-9BA8-9E1D919BEED0}" destId="{4A17DCBF-B57D-4E05-8F42-610CEAD3E210}" srcOrd="0" destOrd="0" presId="urn:microsoft.com/office/officeart/2005/8/layout/default"/>
    <dgm:cxn modelId="{F12EAA29-E2DA-4872-9BD9-18A4810BD65B}" type="presParOf" srcId="{A7FB3649-05BF-4C3B-9BA8-9E1D919BEED0}" destId="{E871CCA4-815E-4463-B7D8-97B566AD4F00}" srcOrd="1" destOrd="0" presId="urn:microsoft.com/office/officeart/2005/8/layout/default"/>
    <dgm:cxn modelId="{0BD9EC12-672D-488C-A034-0E8BCD2B5989}" type="presParOf" srcId="{A7FB3649-05BF-4C3B-9BA8-9E1D919BEED0}" destId="{89CA9292-2E2F-498A-A37B-16F7D9AB710B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801F8-01A7-4F9D-8FAC-341A1CA2F1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A8E087D-6877-4F8D-88EA-0A04CE8BAC5C}">
      <dgm:prSet phldrT="[Teks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.Postawy wobec Holokaustu („Co mój dziadek robił?”)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Równowaga między winą </a:t>
          </a:r>
          <a:b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odpowiedzialnością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Uczenie bez zanudzania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Różne pochodzenie uczniów/uczennic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pl-PL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Szacunek dla różnych punktów widzenia </a:t>
          </a:r>
        </a:p>
      </dgm:t>
    </dgm:pt>
    <dgm:pt modelId="{6F0BD9B3-6671-4B88-BBE7-03427EC8BBEB}" type="parTrans" cxnId="{6D011EE5-D835-4386-97AB-15F43C952A9E}">
      <dgm:prSet/>
      <dgm:spPr/>
      <dgm:t>
        <a:bodyPr/>
        <a:lstStyle/>
        <a:p>
          <a:endParaRPr lang="pl-PL"/>
        </a:p>
      </dgm:t>
    </dgm:pt>
    <dgm:pt modelId="{94EB6E6E-3DE9-4585-B915-C84B4CC98F8F}" type="sibTrans" cxnId="{6D011EE5-D835-4386-97AB-15F43C952A9E}">
      <dgm:prSet/>
      <dgm:spPr/>
      <dgm:t>
        <a:bodyPr/>
        <a:lstStyle/>
        <a:p>
          <a:endParaRPr lang="pl-PL"/>
        </a:p>
      </dgm:t>
    </dgm:pt>
    <dgm:pt modelId="{4C2075B3-5197-4AFA-B625-5BDE1014DA45}">
      <dgm:prSet phldrT="[Teks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 własnej przeszłości (wina, wstyd, odpowiedzialność,  syndrom sprawcy)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Historie rodzinne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 tożsamości niemieckiej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Wielokulturowość klas  </a:t>
          </a:r>
        </a:p>
        <a:p>
          <a:pPr algn="l"/>
          <a:r>
            <a: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wiedzy historycznej</a:t>
          </a:r>
        </a:p>
      </dgm:t>
    </dgm:pt>
    <dgm:pt modelId="{159FBF70-D898-43DF-931B-AEC2DE3AD0EC}" type="parTrans" cxnId="{B4BC67B8-3583-4C6A-BAD8-622E8C27EBD1}">
      <dgm:prSet/>
      <dgm:spPr/>
      <dgm:t>
        <a:bodyPr/>
        <a:lstStyle/>
        <a:p>
          <a:endParaRPr lang="pl-PL"/>
        </a:p>
      </dgm:t>
    </dgm:pt>
    <dgm:pt modelId="{C27152D7-7B74-45C0-BBC7-90F9E0B9D2AF}" type="sibTrans" cxnId="{B4BC67B8-3583-4C6A-BAD8-622E8C27EBD1}">
      <dgm:prSet/>
      <dgm:spPr/>
      <dgm:t>
        <a:bodyPr/>
        <a:lstStyle/>
        <a:p>
          <a:endParaRPr lang="pl-PL"/>
        </a:p>
      </dgm:t>
    </dgm:pt>
    <dgm:pt modelId="{A7FB3649-05BF-4C3B-9BA8-9E1D919BEED0}" type="pres">
      <dgm:prSet presAssocID="{884801F8-01A7-4F9D-8FAC-341A1CA2F18A}" presName="diagram" presStyleCnt="0">
        <dgm:presLayoutVars>
          <dgm:dir/>
          <dgm:resizeHandles val="exact"/>
        </dgm:presLayoutVars>
      </dgm:prSet>
      <dgm:spPr/>
    </dgm:pt>
    <dgm:pt modelId="{4A17DCBF-B57D-4E05-8F42-610CEAD3E210}" type="pres">
      <dgm:prSet presAssocID="{FA8E087D-6877-4F8D-88EA-0A04CE8BAC5C}" presName="node" presStyleLbl="node1" presStyleIdx="0" presStyleCnt="2" custScaleX="46755" custScaleY="60474" custLinFactNeighborX="2799" custLinFactNeighborY="-7204">
        <dgm:presLayoutVars>
          <dgm:bulletEnabled val="1"/>
        </dgm:presLayoutVars>
      </dgm:prSet>
      <dgm:spPr/>
    </dgm:pt>
    <dgm:pt modelId="{E871CCA4-815E-4463-B7D8-97B566AD4F00}" type="pres">
      <dgm:prSet presAssocID="{94EB6E6E-3DE9-4585-B915-C84B4CC98F8F}" presName="sibTrans" presStyleCnt="0"/>
      <dgm:spPr/>
    </dgm:pt>
    <dgm:pt modelId="{89CA9292-2E2F-498A-A37B-16F7D9AB710B}" type="pres">
      <dgm:prSet presAssocID="{4C2075B3-5197-4AFA-B625-5BDE1014DA45}" presName="node" presStyleLbl="node1" presStyleIdx="1" presStyleCnt="2" custScaleX="43387" custScaleY="53269" custLinFactNeighborX="-2959" custLinFactNeighborY="7959">
        <dgm:presLayoutVars>
          <dgm:bulletEnabled val="1"/>
        </dgm:presLayoutVars>
      </dgm:prSet>
      <dgm:spPr/>
    </dgm:pt>
  </dgm:ptLst>
  <dgm:cxnLst>
    <dgm:cxn modelId="{B86FBF20-8E18-4ABD-8D73-49E9FBF93CC4}" type="presOf" srcId="{4C2075B3-5197-4AFA-B625-5BDE1014DA45}" destId="{89CA9292-2E2F-498A-A37B-16F7D9AB710B}" srcOrd="0" destOrd="0" presId="urn:microsoft.com/office/officeart/2005/8/layout/default"/>
    <dgm:cxn modelId="{55613F53-46AF-492B-88B3-FD38729D2DFC}" type="presOf" srcId="{884801F8-01A7-4F9D-8FAC-341A1CA2F18A}" destId="{A7FB3649-05BF-4C3B-9BA8-9E1D919BEED0}" srcOrd="0" destOrd="0" presId="urn:microsoft.com/office/officeart/2005/8/layout/default"/>
    <dgm:cxn modelId="{B4BC67B8-3583-4C6A-BAD8-622E8C27EBD1}" srcId="{884801F8-01A7-4F9D-8FAC-341A1CA2F18A}" destId="{4C2075B3-5197-4AFA-B625-5BDE1014DA45}" srcOrd="1" destOrd="0" parTransId="{159FBF70-D898-43DF-931B-AEC2DE3AD0EC}" sibTransId="{C27152D7-7B74-45C0-BBC7-90F9E0B9D2AF}"/>
    <dgm:cxn modelId="{6D011EE5-D835-4386-97AB-15F43C952A9E}" srcId="{884801F8-01A7-4F9D-8FAC-341A1CA2F18A}" destId="{FA8E087D-6877-4F8D-88EA-0A04CE8BAC5C}" srcOrd="0" destOrd="0" parTransId="{6F0BD9B3-6671-4B88-BBE7-03427EC8BBEB}" sibTransId="{94EB6E6E-3DE9-4585-B915-C84B4CC98F8F}"/>
    <dgm:cxn modelId="{DD6D39E7-E737-492A-93A6-0DBAAA7CF31D}" type="presOf" srcId="{FA8E087D-6877-4F8D-88EA-0A04CE8BAC5C}" destId="{4A17DCBF-B57D-4E05-8F42-610CEAD3E210}" srcOrd="0" destOrd="0" presId="urn:microsoft.com/office/officeart/2005/8/layout/default"/>
    <dgm:cxn modelId="{D2C96373-DCBF-4384-A6DA-B4A971B0A19E}" type="presParOf" srcId="{A7FB3649-05BF-4C3B-9BA8-9E1D919BEED0}" destId="{4A17DCBF-B57D-4E05-8F42-610CEAD3E210}" srcOrd="0" destOrd="0" presId="urn:microsoft.com/office/officeart/2005/8/layout/default"/>
    <dgm:cxn modelId="{F12EAA29-E2DA-4872-9BD9-18A4810BD65B}" type="presParOf" srcId="{A7FB3649-05BF-4C3B-9BA8-9E1D919BEED0}" destId="{E871CCA4-815E-4463-B7D8-97B566AD4F00}" srcOrd="1" destOrd="0" presId="urn:microsoft.com/office/officeart/2005/8/layout/default"/>
    <dgm:cxn modelId="{0BD9EC12-672D-488C-A034-0E8BCD2B5989}" type="presParOf" srcId="{A7FB3649-05BF-4C3B-9BA8-9E1D919BEED0}" destId="{89CA9292-2E2F-498A-A37B-16F7D9AB710B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8072-4D1B-425F-A9B7-F2F73CFDAC11}">
      <dsp:nvSpPr>
        <dsp:cNvPr id="0" name=""/>
        <dsp:cNvSpPr/>
      </dsp:nvSpPr>
      <dsp:spPr>
        <a:xfrm>
          <a:off x="3096419" y="12135"/>
          <a:ext cx="5057080" cy="37396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b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(doświadczanie/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experiencing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3679928" y="515546"/>
        <a:ext cx="3890062" cy="1186613"/>
      </dsp:txXfrm>
    </dsp:sp>
    <dsp:sp modelId="{57BFA83A-3F22-4309-8CDD-989E1881D3C4}">
      <dsp:nvSpPr>
        <dsp:cNvPr id="0" name=""/>
        <dsp:cNvSpPr/>
      </dsp:nvSpPr>
      <dsp:spPr>
        <a:xfrm>
          <a:off x="3265876" y="1343598"/>
          <a:ext cx="6798084" cy="34858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(uniwersalizm/</a:t>
          </a: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universalism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6926383" y="1745816"/>
        <a:ext cx="2614647" cy="2681453"/>
      </dsp:txXfrm>
    </dsp:sp>
    <dsp:sp modelId="{79A023D4-7E40-4A2D-A520-25283D6231D8}">
      <dsp:nvSpPr>
        <dsp:cNvPr id="0" name=""/>
        <dsp:cNvSpPr/>
      </dsp:nvSpPr>
      <dsp:spPr>
        <a:xfrm>
          <a:off x="2832117" y="2211298"/>
          <a:ext cx="5640499" cy="3903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(koncentracja na różnych postawach/</a:t>
          </a: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concentration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on </a:t>
          </a: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different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attitudes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3482944" y="4350771"/>
        <a:ext cx="4338845" cy="1238642"/>
      </dsp:txXfrm>
    </dsp:sp>
    <dsp:sp modelId="{CDCEF926-54AC-416B-AD20-F7AEE28B525A}">
      <dsp:nvSpPr>
        <dsp:cNvPr id="0" name=""/>
        <dsp:cNvSpPr/>
      </dsp:nvSpPr>
      <dsp:spPr>
        <a:xfrm>
          <a:off x="675936" y="1488055"/>
          <a:ext cx="5366866" cy="31578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(wiedza/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pl-PL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1088772" y="1852419"/>
        <a:ext cx="2064179" cy="2429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DCBF-B57D-4E05-8F42-610CEAD3E210}">
      <dsp:nvSpPr>
        <dsp:cNvPr id="0" name=""/>
        <dsp:cNvSpPr/>
      </dsp:nvSpPr>
      <dsp:spPr>
        <a:xfrm>
          <a:off x="13249" y="2706"/>
          <a:ext cx="5522572" cy="6540134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postawy Polaków wobec Holokaustu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stereotypy własne/rodzinne/</a:t>
          </a:r>
          <a:r>
            <a:rPr lang="pl-PL" sz="2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środow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upolitycznienie historii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krytycyzmu wobec treści medialnych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- </a:t>
          </a: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ograniczenie czasowe, brak wiedzy historycznej, metody nauczania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religia, relacje polski kościół-Żydzi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historie rodzinne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postawa samych Żydów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49" y="2706"/>
        <a:ext cx="5522572" cy="6540134"/>
      </dsp:txXfrm>
    </dsp:sp>
    <dsp:sp modelId="{89CA9292-2E2F-498A-A37B-16F7D9AB710B}">
      <dsp:nvSpPr>
        <dsp:cNvPr id="0" name=""/>
        <dsp:cNvSpPr/>
      </dsp:nvSpPr>
      <dsp:spPr>
        <a:xfrm>
          <a:off x="6923736" y="1731150"/>
          <a:ext cx="4362628" cy="3815412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postawy Polaków wobec Holokaustu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narzucone przez rząd sztywne zasady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obawa przed tworzeniem negatywnego obrazu Niemców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3736" y="1731150"/>
        <a:ext cx="4362628" cy="381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DCBF-B57D-4E05-8F42-610CEAD3E210}">
      <dsp:nvSpPr>
        <dsp:cNvPr id="0" name=""/>
        <dsp:cNvSpPr/>
      </dsp:nvSpPr>
      <dsp:spPr>
        <a:xfrm>
          <a:off x="337594" y="660888"/>
          <a:ext cx="5585669" cy="433478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.Postawy wobec Holokaustu („Co mój dziadek robił?”)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Równowaga między winą </a:t>
          </a:r>
          <a:b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odpowiedzialnością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Uczenie bez zanudzania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Różne pochodzenie uczniów/uczennic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pl-PL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Szacunek dla różnych punktów widzenia </a:t>
          </a:r>
        </a:p>
      </dsp:txBody>
      <dsp:txXfrm>
        <a:off x="337594" y="660888"/>
        <a:ext cx="5585669" cy="4334780"/>
      </dsp:txXfrm>
    </dsp:sp>
    <dsp:sp modelId="{89CA9292-2E2F-498A-A37B-16F7D9AB710B}">
      <dsp:nvSpPr>
        <dsp:cNvPr id="0" name=""/>
        <dsp:cNvSpPr/>
      </dsp:nvSpPr>
      <dsp:spPr>
        <a:xfrm>
          <a:off x="6430042" y="2006000"/>
          <a:ext cx="5183305" cy="3818325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 własnej przeszłości (wina, wstyd, odpowiedzialność,  syndrom sprawcy)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Historie rodzinne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 tożsamości niemieckiej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Wielokulturowość klas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pl-PL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wiedzy historycznej</a:t>
          </a:r>
        </a:p>
      </dsp:txBody>
      <dsp:txXfrm>
        <a:off x="6430042" y="2006000"/>
        <a:ext cx="5183305" cy="381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1AE6-CD6A-4896-BA24-62095C3FCD75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2637-C672-4331-96F6-2150C098C2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62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09D0D8-471C-412D-9D4C-B2121453324A}" type="slidenum">
              <a:t>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93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5784EC-8938-447A-81EB-6450EB82B0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5FA90A-C329-42F5-A978-50C6365ED4BA}" type="slidenum">
              <a:t>10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B416C89-6CCC-42AD-8F26-A104382092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C9BC28C-5971-41DF-AF5A-E7295362E0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48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8D30C2-66D6-4DCC-B008-E2609A4205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BCFA6B-206A-43C2-84A5-F8B90D230C57}" type="slidenum">
              <a:t>12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CECE6AD-2B28-4138-9B84-8F2A8CE0D5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C01C152-9AE4-4586-8D1D-9A7551D335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68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C2B8D6-4693-4FE5-8D3D-ECEC847487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AEF671-C067-4CC3-8797-7D077A3CA070}" type="slidenum">
              <a:t>13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8FB4185-AA42-454B-B013-E784F09A1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675C085-7552-4A10-8EAD-59E45B7AE6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19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69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31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9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94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1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1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8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70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52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95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B75-1AF6-4569-86EB-FF4295B1371C}" type="datetimeFigureOut">
              <a:rPr lang="pl-PL" smtClean="0"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9301-A236-425D-9F90-B078D82D35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24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fundacja.znak.org.pl/?3-pytania-do-mlodych,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pl/search?q=piramida+allporta&amp;tbm=isch&amp;source=iu&amp;ictx=1&amp;fir=XN3D5PsAeSgcEM:,OGUu-TVgrx-N4M,_&amp;usg=__iZVSt4L6ipBAtJHPbo2s3SO5cUQ%3D&amp;sa=X&amp;ved=0ahUKEwjsq7vTmc3ZAhUFWCwKHd0eCv0Q9QEINDAD#imgrc=XN3D5PsAeSgc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677005">
            <a:off x="6489317" y="750883"/>
            <a:ext cx="5379720" cy="4186862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Różne perspektywy </a:t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edukacji </a:t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Holokauście</a:t>
            </a:r>
            <a:br>
              <a:rPr lang="en-US" dirty="0"/>
            </a:br>
            <a:br>
              <a:rPr lang="en-US" dirty="0"/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5163" y="5275768"/>
            <a:ext cx="3590515" cy="1125168"/>
          </a:xfrm>
        </p:spPr>
        <p:txBody>
          <a:bodyPr>
            <a:normAutofit fontScale="92500"/>
          </a:bodyPr>
          <a:lstStyle/>
          <a:p>
            <a:r>
              <a:rPr lang="pl-PL" sz="2800" b="1" dirty="0">
                <a:latin typeface="Monotype Corsiva" panose="03010101010201010101" pitchFamily="66" charset="0"/>
              </a:rPr>
              <a:t>Marzanna Pogorzelska</a:t>
            </a:r>
          </a:p>
          <a:p>
            <a:r>
              <a:rPr lang="pl-PL" sz="2800" b="1" dirty="0">
                <a:latin typeface="Monotype Corsiva" panose="03010101010201010101" pitchFamily="66" charset="0"/>
              </a:rPr>
              <a:t>Warszawa 2 – 4 marca 2018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465351-0C8F-4E53-98FC-6A2E6CD24A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0482">
            <a:off x="57602" y="116141"/>
            <a:ext cx="4435919" cy="3320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720B912-C91D-4AF2-B05D-7104860F46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11" y="3200536"/>
            <a:ext cx="427659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55A2A84-31BA-4960-A7E4-31D69859ED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70" y="2268168"/>
            <a:ext cx="4581808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3754D87-FFE1-464D-8FB7-0B7D17BFB0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3668">
            <a:off x="2277521" y="452136"/>
            <a:ext cx="4275423" cy="3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A7C0F00-C26D-4501-8EBD-A45300A5B6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974" y="3309275"/>
            <a:ext cx="4276518" cy="3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961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59654-C3D8-431A-B2BC-9635213762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911" y="419069"/>
            <a:ext cx="9384456" cy="480131"/>
          </a:xfrm>
        </p:spPr>
        <p:txBody>
          <a:bodyPr wrap="square">
            <a:spAutoFit/>
          </a:bodyPr>
          <a:lstStyle/>
          <a:p>
            <a:pPr lvl="0"/>
            <a:r>
              <a:rPr lang="pl-PL" sz="2800" b="1" i="1" dirty="0">
                <a:latin typeface="Times New Roman" pitchFamily="18"/>
                <a:cs typeface="Times New Roman" pitchFamily="18"/>
              </a:rPr>
              <a:t>Przywracanie pamięci </a:t>
            </a:r>
            <a:endParaRPr lang="pl-PL" sz="2800" b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EF04814C-B272-4FD1-AEED-1B809BEBC0F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8219" y="1006450"/>
            <a:ext cx="3339187" cy="2504081"/>
          </a:xfrm>
        </p:spPr>
      </p:pic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82BF7BB4-A086-4E7D-804E-3A6D61A6D9E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1328" y="3980708"/>
            <a:ext cx="3823388" cy="2675853"/>
          </a:xfrm>
        </p:spPr>
      </p:pic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291C9C2A-8267-41E5-8E25-16373D72515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5911" y="2901445"/>
            <a:ext cx="3421624" cy="2764965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88DD0C0-1741-4B54-86B1-931CC39C70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961">
            <a:off x="5958349" y="726664"/>
            <a:ext cx="5829045" cy="32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331640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„Life </a:t>
            </a:r>
            <a:r>
              <a:rPr lang="pl-PL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 jar” - „Życie w słoiku”. Projekt prezentujący  formie przedstawienia postać Ireny </a:t>
            </a:r>
            <a:r>
              <a:rPr lang="pl-PL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Sendlerowej</a:t>
            </a:r>
            <a:r>
              <a:rPr lang="pl-PL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rozpoczęty w 1999 roku w szkole w </a:t>
            </a:r>
            <a:r>
              <a:rPr lang="pl-PL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Uniontown</a:t>
            </a:r>
            <a:r>
              <a:rPr lang="pl-PL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zrealizowany przez uczennice i nauczyciela – Normana </a:t>
            </a:r>
            <a:r>
              <a:rPr lang="pl-PL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Conarda</a:t>
            </a:r>
            <a:r>
              <a:rPr lang="pl-PL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1800" dirty="0">
                <a:latin typeface="Times New Roman" pitchFamily="18" charset="0"/>
                <a:cs typeface="Times New Roman" pitchFamily="18" charset="0"/>
              </a:rPr>
            </a:b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772817"/>
            <a:ext cx="2536104" cy="338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7" y="1700808"/>
            <a:ext cx="278606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2679">
            <a:off x="7818705" y="1683466"/>
            <a:ext cx="218862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112" y="4178300"/>
            <a:ext cx="37846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20689753">
            <a:off x="3215680" y="501869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Fragmenty przedstawienia, zdjęcia Ireny </a:t>
            </a:r>
            <a:r>
              <a:rPr lang="pl-P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Sendlerowej</a:t>
            </a:r>
            <a:r>
              <a:rPr lang="pl-P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grupa uczennic z wizytą u bohaterki swojego przestawienia</a:t>
            </a:r>
          </a:p>
        </p:txBody>
      </p:sp>
    </p:spTree>
    <p:extLst>
      <p:ext uri="{BB962C8B-B14F-4D97-AF65-F5344CB8AC3E}">
        <p14:creationId xmlns:p14="http://schemas.microsoft.com/office/powerpoint/2010/main" val="35472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DD482-5FFA-46AF-ACA0-6618105E2A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3562" y="270169"/>
            <a:ext cx="9606050" cy="757130"/>
          </a:xfrm>
        </p:spPr>
        <p:txBody>
          <a:bodyPr wrap="square">
            <a:spAutoFit/>
          </a:bodyPr>
          <a:lstStyle/>
          <a:p>
            <a:pPr lvl="0" algn="l"/>
            <a:r>
              <a:rPr lang="pl-PL" sz="2400" b="1" i="1" dirty="0">
                <a:latin typeface="Times New Roman" pitchFamily="18"/>
              </a:rPr>
              <a:t>Nieznani bohaterowie</a:t>
            </a:r>
            <a:r>
              <a:rPr lang="pl-PL" sz="2400" b="1" dirty="0">
                <a:latin typeface="Times New Roman" pitchFamily="18"/>
              </a:rPr>
              <a:t> </a:t>
            </a:r>
            <a:br>
              <a:rPr lang="pl-PL" sz="2400" b="1" dirty="0">
                <a:latin typeface="Times New Roman" pitchFamily="18"/>
              </a:rPr>
            </a:br>
            <a:r>
              <a:rPr lang="pl-PL" sz="2400" b="1" dirty="0">
                <a:latin typeface="Times New Roman" pitchFamily="18"/>
              </a:rPr>
              <a:t>Lowell </a:t>
            </a:r>
            <a:r>
              <a:rPr lang="pl-PL" sz="2400" b="1" dirty="0" err="1">
                <a:latin typeface="Times New Roman" pitchFamily="18"/>
              </a:rPr>
              <a:t>Milken</a:t>
            </a:r>
            <a:r>
              <a:rPr lang="pl-PL" sz="2400" b="1" dirty="0">
                <a:latin typeface="Times New Roman" pitchFamily="18"/>
              </a:rPr>
              <a:t> Center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1792ABA-0858-4192-B6CE-26E8096302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8522" y="4245612"/>
            <a:ext cx="2158730" cy="215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38C73728-F489-4589-B72A-7573ADB31E6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1625" y="3996752"/>
            <a:ext cx="2974213" cy="2371664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4E0FE4-90F9-438A-9EB8-BFEDB6F7ED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0000">
            <a:off x="7655931" y="2392715"/>
            <a:ext cx="3044285" cy="175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159C3FD-2775-4686-B7DA-5BFB1705AA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0000">
            <a:off x="5781664" y="4686983"/>
            <a:ext cx="2158730" cy="215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E375BE-E374-48C0-9B35-154526AA64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0000">
            <a:off x="5795161" y="187304"/>
            <a:ext cx="3239517" cy="21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9EAC06D-4CE6-471D-936A-184CCF6498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794" y="1206749"/>
            <a:ext cx="4015695" cy="4444502"/>
          </a:xfrm>
        </p:spPr>
        <p:txBody>
          <a:bodyPr/>
          <a:lstStyle/>
          <a:p>
            <a:pPr lvl="0" algn="just"/>
            <a:r>
              <a:rPr lang="pl-PL" sz="1633" dirty="0">
                <a:latin typeface="Times New Roman" pitchFamily="18"/>
              </a:rPr>
              <a:t>Projekty realizowane pod patronatem  amerykańskiego centrum edukacyjnego  the Lowell </a:t>
            </a:r>
            <a:r>
              <a:rPr lang="pl-PL" sz="1633" dirty="0" err="1">
                <a:latin typeface="Times New Roman" pitchFamily="18"/>
              </a:rPr>
              <a:t>Milken</a:t>
            </a:r>
            <a:r>
              <a:rPr lang="pl-PL" sz="1633" dirty="0">
                <a:latin typeface="Times New Roman" pitchFamily="18"/>
              </a:rPr>
              <a:t> Center. Celem jest odkrywanie „nieznanych bohaterów” - tych, którzy są nieznani, a dokonali ważnych czynów na rzecz tolerancji</a:t>
            </a:r>
            <a:br>
              <a:rPr lang="pl-PL" sz="1633" dirty="0">
                <a:latin typeface="Times New Roman" pitchFamily="18"/>
              </a:rPr>
            </a:br>
            <a:r>
              <a:rPr lang="pl-PL" sz="1633" dirty="0">
                <a:latin typeface="Times New Roman" pitchFamily="18"/>
              </a:rPr>
              <a:t> i zrozumienia między ludźmi. Przykłady projektów realizowanych przez polską młodzież: strona internetowa o Marii Mikusz („Sprawiedliwej”) i film o Indze </a:t>
            </a:r>
            <a:r>
              <a:rPr lang="pl-PL" sz="1633" dirty="0" err="1">
                <a:latin typeface="Times New Roman" pitchFamily="18"/>
              </a:rPr>
              <a:t>Mirdze</a:t>
            </a:r>
            <a:r>
              <a:rPr lang="pl-PL" sz="1633" dirty="0">
                <a:latin typeface="Times New Roman" pitchFamily="18"/>
              </a:rPr>
              <a:t>, asystentce romskiej.</a:t>
            </a:r>
          </a:p>
        </p:txBody>
      </p:sp>
    </p:spTree>
    <p:extLst>
      <p:ext uri="{BB962C8B-B14F-4D97-AF65-F5344CB8AC3E}">
        <p14:creationId xmlns:p14="http://schemas.microsoft.com/office/powerpoint/2010/main" val="355441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55E9E-AD6E-44AC-BC74-82E904ADC6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121" y="854197"/>
            <a:ext cx="9508208" cy="921599"/>
          </a:xfrm>
        </p:spPr>
        <p:txBody>
          <a:bodyPr wrap="square">
            <a:spAutoFit/>
          </a:bodyPr>
          <a:lstStyle/>
          <a:p>
            <a:pPr lvl="0" algn="l"/>
            <a:r>
              <a:rPr lang="pl-PL" sz="2177" i="1" dirty="0">
                <a:latin typeface="Times New Roman" pitchFamily="18"/>
              </a:rPr>
              <a:t>Listy do Henia</a:t>
            </a:r>
            <a:r>
              <a:rPr lang="pl-PL" sz="2177" dirty="0">
                <a:latin typeface="Times New Roman" pitchFamily="18"/>
              </a:rPr>
              <a:t>, Ośrodek Brama </a:t>
            </a:r>
            <a:r>
              <a:rPr lang="pl-PL" sz="2177" dirty="0" err="1">
                <a:latin typeface="Times New Roman" pitchFamily="18"/>
              </a:rPr>
              <a:t>Grodzka.Teatr</a:t>
            </a:r>
            <a:r>
              <a:rPr lang="pl-PL" sz="2177" dirty="0">
                <a:latin typeface="Times New Roman" pitchFamily="18"/>
              </a:rPr>
              <a:t> NN</a:t>
            </a:r>
            <a:br>
              <a:rPr lang="pl-PL" sz="2177" dirty="0">
                <a:latin typeface="Times New Roman" pitchFamily="18"/>
              </a:rPr>
            </a:br>
            <a:br>
              <a:rPr lang="pl-PL" sz="2177" dirty="0">
                <a:latin typeface="Times New Roman" pitchFamily="18"/>
              </a:rPr>
            </a:br>
            <a:endParaRPr lang="pl-PL" sz="1633" dirty="0">
              <a:latin typeface="Times New Roman" pitchFamily="18"/>
            </a:endParaRPr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62C35A9E-D488-47FC-AC4D-71C2E4014A3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50106" y="2286099"/>
            <a:ext cx="3080681" cy="1832144"/>
          </a:xfrm>
        </p:spPr>
      </p:pic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B0ED894D-E376-469E-BCE9-310ECC4E4E8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2059" y="2286099"/>
            <a:ext cx="3265855" cy="1959513"/>
          </a:xfrm>
        </p:spPr>
      </p:pic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A07A7E37-FEC4-434A-9692-BD88B7B6B9E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34062" y="4536273"/>
            <a:ext cx="3243973" cy="2158730"/>
          </a:xfrm>
        </p:spPr>
      </p:pic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AB8BA598-1AC7-4FBA-9FF1-35CEE4934A5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46326" y="4572197"/>
            <a:ext cx="3104848" cy="2158730"/>
          </a:xfr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DE227A6-8538-48DD-BBA1-E40F3D6AFF0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686813" y="4372980"/>
            <a:ext cx="1541810" cy="2158730"/>
          </a:xfrm>
        </p:spPr>
      </p:pic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C3F6E1B-40ED-4073-886C-DDEAEAD15E7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626083" y="2449392"/>
            <a:ext cx="2648934" cy="1762908"/>
          </a:xfrm>
        </p:spPr>
      </p:pic>
    </p:spTree>
    <p:extLst>
      <p:ext uri="{BB962C8B-B14F-4D97-AF65-F5344CB8AC3E}">
        <p14:creationId xmlns:p14="http://schemas.microsoft.com/office/powerpoint/2010/main" val="222553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903489-39BE-49F8-AE56-BDEDDA90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88" y="185093"/>
            <a:ext cx="5434497" cy="60523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38FEC1-EA5D-49AA-9E9C-46BB53625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516" y="190870"/>
            <a:ext cx="4980372" cy="597326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2B0DBC-8643-4D2D-860B-1A61338D347E}"/>
              </a:ext>
            </a:extLst>
          </p:cNvPr>
          <p:cNvSpPr/>
          <p:nvPr/>
        </p:nvSpPr>
        <p:spPr>
          <a:xfrm>
            <a:off x="5666912" y="62374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http://www.thetreeofliberty.com/vb/showthread.php?162267-Early-Warning-Signs-of-Fascism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912CCC12-0D27-4324-9CB8-A1DBA2284B77}"/>
              </a:ext>
            </a:extLst>
          </p:cNvPr>
          <p:cNvGrpSpPr/>
          <p:nvPr/>
        </p:nvGrpSpPr>
        <p:grpSpPr>
          <a:xfrm rot="674462">
            <a:off x="10577451" y="361713"/>
            <a:ext cx="1470528" cy="879710"/>
            <a:chOff x="7746771" y="2640129"/>
            <a:chExt cx="3536694" cy="2681451"/>
          </a:xfrm>
        </p:grpSpPr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405E2597-C67C-4F26-AD0B-339E01FF6B36}"/>
                </a:ext>
              </a:extLst>
            </p:cNvPr>
            <p:cNvSpPr/>
            <p:nvPr/>
          </p:nvSpPr>
          <p:spPr>
            <a:xfrm>
              <a:off x="7746771" y="3049027"/>
              <a:ext cx="3536694" cy="219277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wal 4">
              <a:extLst>
                <a:ext uri="{FF2B5EF4-FFF2-40B4-BE49-F238E27FC236}">
                  <a16:creationId xmlns:a16="http://schemas.microsoft.com/office/drawing/2014/main" id="{D8BD2821-E207-42E8-A588-DA940D8AF958}"/>
                </a:ext>
              </a:extLst>
            </p:cNvPr>
            <p:cNvSpPr txBox="1"/>
            <p:nvPr/>
          </p:nvSpPr>
          <p:spPr>
            <a:xfrm>
              <a:off x="8352088" y="2640129"/>
              <a:ext cx="2614647" cy="268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 (uniwersalizm)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84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235FC2-5879-4A18-B6A3-C910DEB6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678426"/>
            <a:ext cx="11058832" cy="5498537"/>
          </a:xfrm>
        </p:spPr>
        <p:txBody>
          <a:bodyPr>
            <a:normAutofit/>
          </a:bodyPr>
          <a:lstStyle/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endParaRPr lang="pl-PL" sz="800" dirty="0"/>
          </a:p>
          <a:p>
            <a:r>
              <a:rPr lang="pl-PL" sz="800" dirty="0"/>
              <a:t>https://www.google.pl/search?biw=1377&amp;bih=622&amp;tbm=isch&amp;sa=1&amp;ei=Vv2aWv_eKY_fkgXZ9IbwBw&amp;q=one+teacher+one+book&amp;oq=one+teacher+one+book&amp;gs_l=psy-ab.3..0i30k1j0i5i30k1l2j0i8i30k1.1800.6908.0.7290.20.15.0.5.5.0.77.996.15.15.0....0...1c.1.64.psy-ab..0.20.1020...0j0i67k1j0i19k1j0i30i19k1j0i5i30i19k1j0i13i5i30k1.0.RZRkvK2Rbp8#imgrc=WJyHc0iYGcKPtM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B61DFCD-07F2-43AD-8DE5-EC31E8C9D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548" y="626807"/>
            <a:ext cx="6096000" cy="40671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F444A62-1E57-48C1-9806-A617B59EBB06}"/>
              </a:ext>
            </a:extLst>
          </p:cNvPr>
          <p:cNvSpPr txBox="1"/>
          <p:nvPr/>
        </p:nvSpPr>
        <p:spPr>
          <a:xfrm>
            <a:off x="8268929" y="1012723"/>
            <a:ext cx="34019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„Jedno dziecko,</a:t>
            </a: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Jeden nauczyciel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jedno pióro i książka</a:t>
            </a: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mogą zmienić świat.”</a:t>
            </a:r>
          </a:p>
        </p:txBody>
      </p:sp>
    </p:spTree>
    <p:extLst>
      <p:ext uri="{BB962C8B-B14F-4D97-AF65-F5344CB8AC3E}">
        <p14:creationId xmlns:p14="http://schemas.microsoft.com/office/powerpoint/2010/main" val="406045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22720" y="1348105"/>
            <a:ext cx="5466080" cy="3173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Dziękuję!</a:t>
            </a:r>
          </a:p>
          <a:p>
            <a:pPr marL="0" indent="0" algn="ctr">
              <a:buNone/>
            </a:pPr>
            <a:endParaRPr lang="pl-PL" sz="4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3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Marzanna Pogorzelska</a:t>
            </a:r>
          </a:p>
          <a:p>
            <a:pPr marL="0" indent="0" algn="ctr">
              <a:buNone/>
            </a:pPr>
            <a:r>
              <a:rPr lang="pl-PL" sz="3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mpogorzelska@uni.opole.pl</a:t>
            </a:r>
          </a:p>
        </p:txBody>
      </p:sp>
    </p:spTree>
    <p:extLst>
      <p:ext uri="{BB962C8B-B14F-4D97-AF65-F5344CB8AC3E}">
        <p14:creationId xmlns:p14="http://schemas.microsoft.com/office/powerpoint/2010/main" val="27215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3833" y="732271"/>
            <a:ext cx="8229627" cy="6241709"/>
          </a:xfr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Dostarczanie wiedzy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pułapki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b="1" dirty="0"/>
            </a:br>
            <a:br>
              <a:rPr lang="pl-PL" b="1" dirty="0"/>
            </a:br>
            <a:br>
              <a:rPr lang="pl-PL" b="1" i="1" dirty="0"/>
            </a:br>
            <a:endParaRPr lang="pl-PL" b="1" i="1" dirty="0">
              <a:latin typeface="Times New Roman" pitchFamily="18"/>
            </a:endParaRP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88777" y="1731693"/>
            <a:ext cx="5328734" cy="2544286"/>
          </a:xfrm>
        </p:spPr>
        <p:txBody>
          <a:bodyPr wrap="square">
            <a:spAutoFit/>
          </a:bodyPr>
          <a:lstStyle/>
          <a:p>
            <a:pPr marL="0" lvl="0" indent="0" algn="l">
              <a:buSzPct val="45000"/>
              <a:buNone/>
            </a:pPr>
            <a:endParaRPr lang="pl-PL" dirty="0"/>
          </a:p>
          <a:p>
            <a:pPr lvl="0" algn="l">
              <a:buSzPct val="45000"/>
              <a:buFont typeface="StarSymbol"/>
              <a:buChar char="➢"/>
            </a:pPr>
            <a:endParaRPr lang="pl-PL" dirty="0"/>
          </a:p>
          <a:p>
            <a:pPr lvl="0" algn="l">
              <a:buSzPct val="45000"/>
              <a:buFont typeface="StarSymbol"/>
              <a:buChar char="➢"/>
            </a:pPr>
            <a:endParaRPr lang="pl-PL" dirty="0"/>
          </a:p>
          <a:p>
            <a:pPr lvl="0" algn="l">
              <a:buSzPct val="45000"/>
              <a:buFont typeface="StarSymbol"/>
              <a:buChar char="➢"/>
            </a:pPr>
            <a:endParaRPr lang="pl-PL" dirty="0"/>
          </a:p>
          <a:p>
            <a:pPr lvl="0">
              <a:buSzPct val="45000"/>
              <a:buFont typeface="StarSymbol"/>
              <a:buChar char="➢"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020" y="3824384"/>
            <a:ext cx="3437792" cy="25783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826" y="1206515"/>
            <a:ext cx="3542085" cy="26565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646" y="428959"/>
            <a:ext cx="3542085" cy="26565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783" y="4076734"/>
            <a:ext cx="3542085" cy="26565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3443">
            <a:off x="8606544" y="1191977"/>
            <a:ext cx="3542085" cy="2656564"/>
          </a:xfrm>
          <a:prstGeom prst="rect">
            <a:avLst/>
          </a:prstGeom>
        </p:spPr>
      </p:pic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2587">
            <a:off x="7675385" y="2497223"/>
            <a:ext cx="4265837" cy="2843892"/>
          </a:xfrm>
        </p:spPr>
      </p:pic>
    </p:spTree>
    <p:extLst>
      <p:ext uri="{BB962C8B-B14F-4D97-AF65-F5344CB8AC3E}">
        <p14:creationId xmlns:p14="http://schemas.microsoft.com/office/powerpoint/2010/main" val="132361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94238" y="134204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Doświadczanie</a:t>
            </a:r>
          </a:p>
          <a:p>
            <a:pPr marL="0" indent="0">
              <a:buNone/>
            </a:pP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pułapki</a:t>
            </a:r>
          </a:p>
          <a:p>
            <a:pPr marL="0" indent="0">
              <a:buNone/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traps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4400" i="1" dirty="0"/>
          </a:p>
          <a:p>
            <a:pPr marL="0" indent="0">
              <a:buNone/>
            </a:pPr>
            <a:endParaRPr lang="pl-PL" sz="4400" i="1" dirty="0"/>
          </a:p>
          <a:p>
            <a:endParaRPr lang="pl-PL" dirty="0"/>
          </a:p>
        </p:txBody>
      </p:sp>
      <p:pic>
        <p:nvPicPr>
          <p:cNvPr id="7" name="Symbol zastępczy obrazu 4"/>
          <p:cNvPicPr>
            <a:picLocks noChangeAspect="1"/>
          </p:cNvPicPr>
          <p:nvPr/>
        </p:nvPicPr>
        <p:blipFill>
          <a:blip r:embed="rId2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715">
            <a:off x="8458446" y="739165"/>
            <a:ext cx="3292054" cy="237759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008">
            <a:off x="7690446" y="3700107"/>
            <a:ext cx="3990623" cy="266249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7477">
            <a:off x="5063681" y="4129691"/>
            <a:ext cx="3045069" cy="22838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8824">
            <a:off x="5984051" y="1983583"/>
            <a:ext cx="3167421" cy="23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Uniw</a:t>
            </a: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rsalizm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Universalism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2158" indent="0" algn="just">
              <a:lnSpc>
                <a:spcPct val="150000"/>
              </a:lnSpc>
              <a:buSzPct val="45000"/>
              <a:buNone/>
            </a:pPr>
            <a:endParaRPr lang="pl-PL" dirty="0">
              <a:latin typeface="Times New Roman" pitchFamily="18"/>
            </a:endParaRPr>
          </a:p>
          <a:p>
            <a:pPr marL="0" indent="0">
              <a:buNone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pułapki </a:t>
            </a:r>
          </a:p>
          <a:p>
            <a:pPr marL="0" indent="0">
              <a:buNone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</a:p>
          <a:p>
            <a:pPr marL="0" indent="0">
              <a:buNone/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traps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7500" y="6176963"/>
            <a:ext cx="83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>
                <a:hlinkClick r:id="rId2"/>
              </a:rPr>
              <a:t>http://www.fundacja.znak.org.pl/?3-pytania-do-mlodych,23</a:t>
            </a:r>
            <a:endParaRPr lang="pl-PL" sz="1200" dirty="0"/>
          </a:p>
          <a:p>
            <a:r>
              <a:rPr lang="pl-PL" sz="1200" dirty="0"/>
              <a:t>http://www.newsweek.pl/opinie/atak-gazowy-w-syrii-kto-uzyl-broni-chemicznej-przeciw-mieszkancom-chan-szajchun-,artykuly,408341,1.html</a:t>
            </a: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F70092F2-456E-4A5D-904C-8792162D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9170">
            <a:off x="5037705" y="1079597"/>
            <a:ext cx="5105400" cy="15430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A09E64E-5EC4-4B43-97F1-8FD4CD897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358">
            <a:off x="6071529" y="3305863"/>
            <a:ext cx="4724231" cy="26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7F95C-3F89-4EEA-87DD-783881EF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825624"/>
            <a:ext cx="11229513" cy="4903649"/>
          </a:xfrm>
        </p:spPr>
        <p:txBody>
          <a:bodyPr>
            <a:normAutofit/>
          </a:bodyPr>
          <a:lstStyle/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Źródła: </a:t>
            </a:r>
            <a:r>
              <a:rPr lang="pl-PL" sz="1200" dirty="0">
                <a:hlinkClick r:id="rId2"/>
              </a:rPr>
              <a:t>https://www.google.pl/search?q=piramida+allporta&amp;tbm=isch&amp;source=iu&amp;ictx=1&amp;fir=XN3D5PsAeSgcEM%253A%252COGUu-TVgrx-N4M%252C_&amp;usg=__iZVSt4L6ipBAtJHPbo2s3SO5cUQ%3D&amp;sa=X&amp;ved=0ahUKEwjsq7vTmc3ZAhUFWCwKHd0eCv0Q9QEINDAD#imgrc=XN3D5PsAeSgcEM</a:t>
            </a:r>
            <a:r>
              <a:rPr lang="pl-PL" sz="1200" dirty="0"/>
              <a:t>; https://www.google.pl/search?q=allporta+pyramid&amp;tbm=isch&amp;source=iu&amp;ictx=1&amp;fir=WMTH7QZCzyZXTM%253A%252CaHSMofNZTZRbGM%252C_&amp;usg=__pifdKsk8oHaaoC0c1bRoVeCCPwQ%3D&amp;sa=X&amp;ved=0ahUKEwjl7bGQms3ZAhWHjCwKHR3kDwIQ9QEIQDAC#imgrc=OJk9--2IcFuZsM: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F6A2AC-0F15-4E49-A981-521BBD167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567">
            <a:off x="733779" y="720151"/>
            <a:ext cx="4190476" cy="33904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D85284-0633-4F57-9C7A-A3A471C15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752" y="749169"/>
            <a:ext cx="4705840" cy="31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18" y="134301"/>
            <a:ext cx="10515600" cy="1325563"/>
          </a:xfrm>
        </p:spPr>
        <p:txBody>
          <a:bodyPr/>
          <a:lstStyle/>
          <a:p>
            <a:r>
              <a:rPr lang="pl-PL" b="1" dirty="0">
                <a:latin typeface="Times New Roman" pitchFamily="18"/>
                <a:cs typeface="Times New Roman" pitchFamily="18"/>
              </a:rPr>
              <a:t>IV. Koncentracja na różnych postawach </a:t>
            </a:r>
            <a:br>
              <a:rPr lang="pl-PL" dirty="0">
                <a:latin typeface="Times New Roman" pitchFamily="18"/>
                <a:cs typeface="Times New Roman" pitchFamily="18"/>
              </a:rPr>
            </a:br>
            <a:r>
              <a:rPr lang="pl-PL" dirty="0" err="1">
                <a:latin typeface="Times New Roman" pitchFamily="18"/>
                <a:cs typeface="Times New Roman" pitchFamily="18"/>
              </a:rPr>
              <a:t>Concentration</a:t>
            </a:r>
            <a:r>
              <a:rPr lang="pl-PL" dirty="0">
                <a:latin typeface="Times New Roman" pitchFamily="18"/>
                <a:cs typeface="Times New Roman" pitchFamily="18"/>
              </a:rPr>
              <a:t> on </a:t>
            </a:r>
            <a:r>
              <a:rPr lang="pl-PL" dirty="0" err="1">
                <a:latin typeface="Times New Roman" pitchFamily="18"/>
                <a:cs typeface="Times New Roman" pitchFamily="18"/>
              </a:rPr>
              <a:t>different</a:t>
            </a:r>
            <a:r>
              <a:rPr lang="pl-PL" dirty="0">
                <a:latin typeface="Times New Roman" pitchFamily="18"/>
                <a:cs typeface="Times New Roman" pitchFamily="18"/>
              </a:rPr>
              <a:t> </a:t>
            </a:r>
            <a:r>
              <a:rPr lang="pl-PL" dirty="0" err="1">
                <a:latin typeface="Times New Roman" pitchFamily="18"/>
                <a:cs typeface="Times New Roman" pitchFamily="18"/>
              </a:rPr>
              <a:t>attitudes</a:t>
            </a:r>
            <a:r>
              <a:rPr lang="pl-PL" dirty="0">
                <a:latin typeface="Times New Roman" pitchFamily="18"/>
                <a:cs typeface="Times New Roman" pitchFamily="18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6128" y="1459864"/>
            <a:ext cx="10927672" cy="53137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Ofiary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victims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Prześladowcy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perpetrators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Ratujący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rescuers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Świadkowie/obserwatorzy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(</a:t>
            </a:r>
            <a:r>
              <a:rPr lang="pl-PL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witnesses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/</a:t>
            </a:r>
            <a:r>
              <a:rPr lang="pl-PL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observers</a:t>
            </a:r>
            <a:r>
              <a:rPr lang="pl-PL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pułapki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pl-PL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endParaRPr lang="pl-PL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126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F6DD540-C476-4664-896C-2F3B83705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478301"/>
              </p:ext>
            </p:extLst>
          </p:nvPr>
        </p:nvGraphicFramePr>
        <p:xfrm>
          <a:off x="-69293" y="126813"/>
          <a:ext cx="11672887" cy="60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23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55E5EF0-9CFD-4197-9285-06A835BB2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027352"/>
              </p:ext>
            </p:extLst>
          </p:nvPr>
        </p:nvGraphicFramePr>
        <p:xfrm>
          <a:off x="231684" y="168676"/>
          <a:ext cx="11960315" cy="654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DECAD9DB-7179-4C71-83F2-90823703D4A8}"/>
              </a:ext>
            </a:extLst>
          </p:cNvPr>
          <p:cNvSpPr/>
          <p:nvPr/>
        </p:nvSpPr>
        <p:spPr>
          <a:xfrm>
            <a:off x="6785499" y="434826"/>
            <a:ext cx="5297009" cy="85234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wyzwaniach, trudnościach w Polsce…</a:t>
            </a:r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9FBB40CD-E9AA-47D8-AFA4-EB968BCEE345}"/>
              </a:ext>
            </a:extLst>
          </p:cNvPr>
          <p:cNvSpPr/>
          <p:nvPr/>
        </p:nvSpPr>
        <p:spPr>
          <a:xfrm rot="1602948">
            <a:off x="3648907" y="5242843"/>
            <a:ext cx="2180208" cy="852346"/>
          </a:xfrm>
          <a:prstGeom prst="wedgeEllipseCallou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ymek mowy: owalny 8">
            <a:extLst>
              <a:ext uri="{FF2B5EF4-FFF2-40B4-BE49-F238E27FC236}">
                <a16:creationId xmlns:a16="http://schemas.microsoft.com/office/drawing/2014/main" id="{2108BBD2-E9DB-4A0D-8DE7-467009162CF4}"/>
              </a:ext>
            </a:extLst>
          </p:cNvPr>
          <p:cNvSpPr/>
          <p:nvPr/>
        </p:nvSpPr>
        <p:spPr>
          <a:xfrm rot="787082">
            <a:off x="9096256" y="4703753"/>
            <a:ext cx="2308934" cy="820485"/>
          </a:xfrm>
          <a:prstGeom prst="wedgeEllipseCallou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66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EF3081-0E6E-46DA-A321-59F6BAB7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992" y="585926"/>
            <a:ext cx="4616388" cy="1296140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wyzwaniach, trudnościach </a:t>
            </a:r>
            <a:b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Niemczech…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E3B72D1-4E66-4689-AF52-43175D36820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1942" y="168676"/>
          <a:ext cx="11970057" cy="668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123DE6AD-F7D1-46D8-96A1-30735E28EF4C}"/>
              </a:ext>
            </a:extLst>
          </p:cNvPr>
          <p:cNvSpPr/>
          <p:nvPr/>
        </p:nvSpPr>
        <p:spPr>
          <a:xfrm rot="1242374">
            <a:off x="4205057" y="2312546"/>
            <a:ext cx="1890943" cy="754690"/>
          </a:xfrm>
          <a:prstGeom prst="wedgeEllipseCallou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ymek mowy: owalny 6">
            <a:extLst>
              <a:ext uri="{FF2B5EF4-FFF2-40B4-BE49-F238E27FC236}">
                <a16:creationId xmlns:a16="http://schemas.microsoft.com/office/drawing/2014/main" id="{E2766913-654C-4D17-8368-58615FEFA57B}"/>
              </a:ext>
            </a:extLst>
          </p:cNvPr>
          <p:cNvSpPr/>
          <p:nvPr/>
        </p:nvSpPr>
        <p:spPr>
          <a:xfrm rot="1030699">
            <a:off x="9891204" y="4691849"/>
            <a:ext cx="1890943" cy="754690"/>
          </a:xfrm>
          <a:prstGeom prst="wedgeEllipseCallou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341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591</Words>
  <Application>Microsoft Macintosh PowerPoint</Application>
  <PresentationFormat>Widescreen</PresentationFormat>
  <Paragraphs>121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Monotype Corsiva</vt:lpstr>
      <vt:lpstr>StarSymbol</vt:lpstr>
      <vt:lpstr>Times New Roman</vt:lpstr>
      <vt:lpstr>Motyw pakietu Office</vt:lpstr>
      <vt:lpstr>    Różne perspektywy  w edukacji  o Holokauście  </vt:lpstr>
      <vt:lpstr> I. Dostarczanie wiedzy Delivering knowledge     możliwości  pułapki  opportunities challenges/traps    </vt:lpstr>
      <vt:lpstr>PowerPoint Presentation</vt:lpstr>
      <vt:lpstr>III. Uniwersalizm  Universalism </vt:lpstr>
      <vt:lpstr>PowerPoint Presentation</vt:lpstr>
      <vt:lpstr>IV. Koncentracja na różnych postawach  Concentration on different attitudes </vt:lpstr>
      <vt:lpstr>PowerPoint Presentation</vt:lpstr>
      <vt:lpstr>PowerPoint Presentation</vt:lpstr>
      <vt:lpstr>PowerPoint Presentation</vt:lpstr>
      <vt:lpstr>Przywracanie pamięci </vt:lpstr>
      <vt:lpstr>„Life in  a jar” - „Życie w słoiku”. Projekt prezentujący  formie przedstawienia postać Ireny Sendlerowej, rozpoczęty w 1999 roku w szkole w Uniontown, zrealizowany przez uczennice i nauczyciela – Normana Conarda. </vt:lpstr>
      <vt:lpstr>Nieznani bohaterowie  Lowell Milken Center</vt:lpstr>
      <vt:lpstr>Listy do Henia, Ośrodek Brama Grodzka.Teatr NN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was thinking about the subject of my part and now, as I know that I have 30 minutes and we can expect 40 participants, I guess the following might be relevant:   - presenting the challenges in teaching Polish-Jewish history: the traps, irrelevant or controversial forms, unused opportunities  - discussion  - making the list of 'things to avoid' in teaching about Polish-Jewish history   Thus, the suggested topic would be "Teaching about Polish-Jewish history - challenges"</dc:title>
  <dc:creator>Marzanna Marzanna</dc:creator>
  <cp:lastModifiedBy>Fabian Rühle</cp:lastModifiedBy>
  <cp:revision>45</cp:revision>
  <dcterms:created xsi:type="dcterms:W3CDTF">2017-04-20T16:10:58Z</dcterms:created>
  <dcterms:modified xsi:type="dcterms:W3CDTF">2018-03-06T08:37:09Z</dcterms:modified>
</cp:coreProperties>
</file>