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64" r:id="rId6"/>
    <p:sldId id="271" r:id="rId7"/>
    <p:sldId id="270" r:id="rId8"/>
    <p:sldId id="259" r:id="rId9"/>
    <p:sldId id="272" r:id="rId10"/>
    <p:sldId id="265" r:id="rId11"/>
    <p:sldId id="27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14E9EB5-B440-4927-B8CC-01CC74F79DDB}">
          <p14:sldIdLst>
            <p14:sldId id="256"/>
            <p14:sldId id="257"/>
            <p14:sldId id="268"/>
            <p14:sldId id="263"/>
            <p14:sldId id="264"/>
            <p14:sldId id="271"/>
            <p14:sldId id="270"/>
            <p14:sldId id="259"/>
            <p14:sldId id="272"/>
            <p14:sldId id="265"/>
            <p14:sldId id="273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6" autoAdjust="0"/>
    <p:restoredTop sz="94660"/>
  </p:normalViewPr>
  <p:slideViewPr>
    <p:cSldViewPr>
      <p:cViewPr varScale="1">
        <p:scale>
          <a:sx n="45" d="100"/>
          <a:sy n="45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lvivcenter.org/uk/u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95350"/>
            <a:ext cx="8064896" cy="2389634"/>
          </a:xfrm>
        </p:spPr>
        <p:txBody>
          <a:bodyPr>
            <a:normAutofit/>
          </a:bodyPr>
          <a:lstStyle/>
          <a:p>
            <a:r>
              <a:rPr lang="en-US" b="1" dirty="0" smtClean="0"/>
              <a:t>U STORIES: </a:t>
            </a:r>
            <a:br>
              <a:rPr lang="en-US" b="1" dirty="0" smtClean="0"/>
            </a:br>
            <a:r>
              <a:rPr lang="en-US" b="1" dirty="0" smtClean="0"/>
              <a:t>Oral History and </a:t>
            </a:r>
            <a:br>
              <a:rPr lang="en-US" b="1" dirty="0" smtClean="0"/>
            </a:br>
            <a:r>
              <a:rPr lang="en-US" b="1" dirty="0" smtClean="0"/>
              <a:t>Urban Experiences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23" y="3212976"/>
            <a:ext cx="6400800" cy="1752600"/>
          </a:xfrm>
        </p:spPr>
        <p:txBody>
          <a:bodyPr/>
          <a:lstStyle/>
          <a:p>
            <a:r>
              <a:rPr lang="en-US" dirty="0"/>
              <a:t>Case of the Center for Urban History</a:t>
            </a:r>
            <a:endParaRPr lang="ru-RU" dirty="0"/>
          </a:p>
          <a:p>
            <a:r>
              <a:rPr lang="en-US" dirty="0"/>
              <a:t>A</a:t>
            </a:r>
            <a:r>
              <a:rPr lang="en-US" dirty="0" smtClean="0"/>
              <a:t>rchival Project</a:t>
            </a:r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3923927" y="5197242"/>
            <a:ext cx="4677147" cy="438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chemeClr val="tx1"/>
                </a:solidFill>
              </a:rPr>
              <a:t>Natalia </a:t>
            </a:r>
            <a:r>
              <a:rPr lang="en-US" b="1" dirty="0" err="1" smtClean="0">
                <a:solidFill>
                  <a:schemeClr val="tx1"/>
                </a:solidFill>
              </a:rPr>
              <a:t>Otrishchenko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23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Work in all contexts (macro, </a:t>
            </a:r>
            <a:r>
              <a:rPr lang="en-US" dirty="0" err="1" smtClean="0"/>
              <a:t>meso</a:t>
            </a:r>
            <a:r>
              <a:rPr lang="en-US" dirty="0" smtClean="0"/>
              <a:t>, and micro) and </a:t>
            </a:r>
            <a:r>
              <a:rPr lang="en-US" dirty="0"/>
              <a:t>o</a:t>
            </a:r>
            <a:r>
              <a:rPr lang="en-US" dirty="0" smtClean="0"/>
              <a:t>n every stage of the </a:t>
            </a:r>
            <a:r>
              <a:rPr lang="en-US" dirty="0" smtClean="0"/>
              <a:t>research</a:t>
            </a:r>
          </a:p>
          <a:p>
            <a:endParaRPr lang="en-US" dirty="0" smtClean="0"/>
          </a:p>
          <a:p>
            <a:r>
              <a:rPr lang="en-US" dirty="0"/>
              <a:t>General Rules: </a:t>
            </a:r>
            <a:r>
              <a:rPr lang="en-US" dirty="0" smtClean="0"/>
              <a:t>Codes </a:t>
            </a:r>
            <a:r>
              <a:rPr lang="en-US" dirty="0"/>
              <a:t>of professional </a:t>
            </a:r>
            <a:r>
              <a:rPr lang="en-US" dirty="0" smtClean="0"/>
              <a:t>Ethics</a:t>
            </a:r>
          </a:p>
          <a:p>
            <a:endParaRPr lang="en-US" dirty="0" smtClean="0"/>
          </a:p>
          <a:p>
            <a:r>
              <a:rPr lang="en-US" dirty="0" smtClean="0"/>
              <a:t>Importance of informed consent: with </a:t>
            </a:r>
            <a:r>
              <a:rPr lang="en-US" dirty="0"/>
              <a:t>an informant </a:t>
            </a:r>
            <a:r>
              <a:rPr lang="en-US" dirty="0" smtClean="0"/>
              <a:t>and </a:t>
            </a: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dirty="0" smtClean="0"/>
              <a:t>researcher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Ethical Issues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21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23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make </a:t>
            </a:r>
            <a:r>
              <a:rPr lang="en-US" dirty="0"/>
              <a:t>history more personal, </a:t>
            </a:r>
            <a:endParaRPr lang="en-US" dirty="0" smtClean="0"/>
          </a:p>
          <a:p>
            <a:r>
              <a:rPr lang="en-US" dirty="0" smtClean="0"/>
              <a:t>raise </a:t>
            </a:r>
            <a:r>
              <a:rPr lang="en-US" dirty="0"/>
              <a:t>different perspectives, </a:t>
            </a:r>
            <a:endParaRPr lang="en-US" dirty="0" smtClean="0"/>
          </a:p>
          <a:p>
            <a:r>
              <a:rPr lang="en-US" dirty="0" smtClean="0"/>
              <a:t>answer </a:t>
            </a:r>
            <a:r>
              <a:rPr lang="en-US" dirty="0"/>
              <a:t>to the monolithic view of the p</a:t>
            </a:r>
            <a:r>
              <a:rPr lang="en-US" dirty="0" smtClean="0"/>
              <a:t>ast,</a:t>
            </a:r>
          </a:p>
          <a:p>
            <a:r>
              <a:rPr lang="en-US" dirty="0" smtClean="0"/>
              <a:t>see </a:t>
            </a:r>
            <a:r>
              <a:rPr lang="en-US" dirty="0"/>
              <a:t>how people live through different historic </a:t>
            </a:r>
            <a:r>
              <a:rPr lang="en-US" dirty="0" smtClean="0"/>
              <a:t>periods,</a:t>
            </a:r>
            <a:endParaRPr lang="en-US" dirty="0"/>
          </a:p>
          <a:p>
            <a:r>
              <a:rPr lang="en-US" dirty="0" smtClean="0"/>
              <a:t>reveal </a:t>
            </a:r>
            <a:r>
              <a:rPr lang="en-US" dirty="0"/>
              <a:t>the difference between macro level of historical narratives of the state and institutions and a micro level of personal </a:t>
            </a:r>
            <a:r>
              <a:rPr lang="en-US" dirty="0" smtClean="0"/>
              <a:t>stories.</a:t>
            </a:r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perspectives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38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For more information </a:t>
            </a:r>
            <a:r>
              <a:rPr lang="en-US" dirty="0" smtClean="0"/>
              <a:t>see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http://www.lvivcenter.org/uk/ust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or e-mail: n.otrishchenko@lvivcenter.org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4" descr="https://www.google.com/a/lvivcenter.org.ua/images/logo.gif?alph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59424"/>
            <a:ext cx="213109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8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Institutional </a:t>
            </a:r>
            <a:r>
              <a:rPr lang="en-US" b="1" dirty="0" smtClean="0"/>
              <a:t>Context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US" dirty="0" smtClean="0"/>
              <a:t>Center was </a:t>
            </a:r>
            <a:r>
              <a:rPr lang="en-US" dirty="0"/>
              <a:t>founded in 2004 as a private non-profit </a:t>
            </a:r>
            <a:r>
              <a:rPr lang="en-US" dirty="0" smtClean="0"/>
              <a:t>research and academic organization </a:t>
            </a:r>
            <a:r>
              <a:rPr lang="en-US" dirty="0"/>
              <a:t>committed to non-material </a:t>
            </a:r>
            <a:r>
              <a:rPr lang="en-US" dirty="0" smtClean="0"/>
              <a:t>aims</a:t>
            </a:r>
          </a:p>
          <a:p>
            <a:r>
              <a:rPr lang="en-US" dirty="0"/>
              <a:t>i</a:t>
            </a:r>
            <a:r>
              <a:rPr lang="en-US" dirty="0" smtClean="0"/>
              <a:t>nterdisciplinary research organization (historians</a:t>
            </a:r>
            <a:r>
              <a:rPr lang="en-US" dirty="0"/>
              <a:t>, sociologists, art historians, </a:t>
            </a:r>
            <a:r>
              <a:rPr lang="en-US" dirty="0" smtClean="0"/>
              <a:t>geographers, architects, and IT-specialists)</a:t>
            </a:r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1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7675"/>
            <a:ext cx="8229600" cy="1143000"/>
          </a:xfrm>
        </p:spPr>
        <p:txBody>
          <a:bodyPr/>
          <a:lstStyle/>
          <a:p>
            <a:r>
              <a:rPr lang="en-US" b="1" dirty="0" smtClean="0"/>
              <a:t>Activities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23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Research projects </a:t>
            </a:r>
          </a:p>
          <a:p>
            <a:r>
              <a:rPr lang="en-US" dirty="0" smtClean="0"/>
              <a:t>Exhibitions</a:t>
            </a:r>
          </a:p>
          <a:p>
            <a:r>
              <a:rPr lang="en-US" dirty="0" smtClean="0"/>
              <a:t>Summer schools</a:t>
            </a:r>
          </a:p>
          <a:p>
            <a:r>
              <a:rPr lang="en-US" dirty="0" smtClean="0"/>
              <a:t>International conferences</a:t>
            </a:r>
          </a:p>
          <a:p>
            <a:r>
              <a:rPr lang="en-US" dirty="0" smtClean="0"/>
              <a:t>Seminars</a:t>
            </a:r>
          </a:p>
          <a:p>
            <a:r>
              <a:rPr lang="en-US" dirty="0" smtClean="0"/>
              <a:t>Public discussions</a:t>
            </a:r>
          </a:p>
          <a:p>
            <a:r>
              <a:rPr lang="en-US" dirty="0" smtClean="0"/>
              <a:t>Presentations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214" y="2888787"/>
            <a:ext cx="3746635" cy="275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3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544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8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2484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Collections:</a:t>
            </a:r>
          </a:p>
          <a:p>
            <a:r>
              <a:rPr lang="en-US" dirty="0" smtClean="0"/>
              <a:t> experiences connected with </a:t>
            </a:r>
            <a:r>
              <a:rPr lang="en-US" b="1" dirty="0" smtClean="0"/>
              <a:t>place of living </a:t>
            </a:r>
            <a:r>
              <a:rPr lang="en-US" dirty="0" smtClean="0"/>
              <a:t>(oral history of city districts) </a:t>
            </a:r>
          </a:p>
          <a:p>
            <a:r>
              <a:rPr lang="en-US" dirty="0" smtClean="0"/>
              <a:t>experiences </a:t>
            </a:r>
            <a:r>
              <a:rPr lang="en-US" dirty="0"/>
              <a:t>connected with </a:t>
            </a:r>
            <a:r>
              <a:rPr lang="en-US" b="1" dirty="0" smtClean="0"/>
              <a:t>area of activities </a:t>
            </a:r>
            <a:r>
              <a:rPr lang="en-US" dirty="0" smtClean="0"/>
              <a:t>(professional live) </a:t>
            </a:r>
          </a:p>
          <a:p>
            <a:r>
              <a:rPr lang="en-US" dirty="0" smtClean="0"/>
              <a:t>collection of interviews with </a:t>
            </a:r>
            <a:r>
              <a:rPr lang="en-US" b="1" dirty="0" smtClean="0"/>
              <a:t>participants of </a:t>
            </a:r>
            <a:r>
              <a:rPr lang="en-US" b="1" dirty="0" err="1" smtClean="0"/>
              <a:t>EuroMaidan</a:t>
            </a:r>
            <a:r>
              <a:rPr lang="en-US" dirty="0" smtClean="0"/>
              <a:t> in Kyiv, </a:t>
            </a:r>
            <a:r>
              <a:rPr lang="en-US" dirty="0" err="1" smtClean="0"/>
              <a:t>Lviv</a:t>
            </a:r>
            <a:r>
              <a:rPr lang="en-US" dirty="0" smtClean="0"/>
              <a:t>, and </a:t>
            </a:r>
            <a:r>
              <a:rPr lang="en-US" dirty="0" err="1" smtClean="0"/>
              <a:t>Kharkiv</a:t>
            </a:r>
            <a:endParaRPr lang="en-US" dirty="0" smtClean="0"/>
          </a:p>
          <a:p>
            <a:r>
              <a:rPr lang="en-US" dirty="0" smtClean="0"/>
              <a:t>Focus groups with </a:t>
            </a:r>
            <a:r>
              <a:rPr lang="en-US" b="1" dirty="0" smtClean="0"/>
              <a:t>history teachers</a:t>
            </a:r>
            <a:endParaRPr lang="en-US" b="1" dirty="0"/>
          </a:p>
        </p:txBody>
      </p:sp>
      <p:pic>
        <p:nvPicPr>
          <p:cNvPr id="4" name="Рисунок 4" descr="https://www.google.com/a/lvivcenter.org.ua/images/logo.gif?alpha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04" y="5733256"/>
            <a:ext cx="213109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23" y="447675"/>
            <a:ext cx="8229600" cy="1143000"/>
          </a:xfrm>
        </p:spPr>
        <p:txBody>
          <a:bodyPr/>
          <a:lstStyle/>
          <a:p>
            <a:r>
              <a:rPr lang="en-US" b="1" dirty="0" smtClean="0"/>
              <a:t>U Stories </a:t>
            </a:r>
            <a:r>
              <a:rPr lang="en-US" b="1" dirty="0"/>
              <a:t>Project</a:t>
            </a:r>
            <a:endParaRPr lang="ru-RU" b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7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Criteria for </a:t>
            </a:r>
            <a:r>
              <a:rPr lang="en-US" b="1" dirty="0" smtClean="0"/>
              <a:t>organizing collections</a:t>
            </a:r>
            <a:r>
              <a:rPr lang="en-US" dirty="0" smtClean="0"/>
              <a:t>:</a:t>
            </a:r>
          </a:p>
          <a:p>
            <a:r>
              <a:rPr lang="en-US" dirty="0"/>
              <a:t>(1) topic and origin (relation to the project);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methodology (general logic of the research, aims, hypotheses, specifics of the sample and </a:t>
            </a:r>
            <a:r>
              <a:rPr lang="en-US" dirty="0" smtClean="0"/>
              <a:t>questionnaire);</a:t>
            </a:r>
          </a:p>
          <a:p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smtClean="0"/>
              <a:t>procedure (terms </a:t>
            </a:r>
            <a:r>
              <a:rPr lang="en-US" dirty="0"/>
              <a:t>of realization of field stage, one group of interviewers, coordinator).</a:t>
            </a:r>
          </a:p>
        </p:txBody>
      </p:sp>
      <p:pic>
        <p:nvPicPr>
          <p:cNvPr id="4" name="Рисунок 4" descr="https://www.google.com/a/lvivcenter.org.ua/images/logo.gif?alpha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04" y="5733256"/>
            <a:ext cx="213109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 Stories Project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975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23" y="476672"/>
            <a:ext cx="8229600" cy="1143000"/>
          </a:xfrm>
        </p:spPr>
        <p:txBody>
          <a:bodyPr/>
          <a:lstStyle/>
          <a:p>
            <a:r>
              <a:rPr lang="en-US" b="1" dirty="0" smtClean="0"/>
              <a:t>U Stories Project: Methodology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Oral history (narrative / biographical)</a:t>
            </a:r>
          </a:p>
          <a:p>
            <a:endParaRPr lang="en-US" dirty="0" smtClean="0"/>
          </a:p>
          <a:p>
            <a:r>
              <a:rPr lang="en-US" dirty="0" smtClean="0"/>
              <a:t>In-depth semi-structured thematic interviews</a:t>
            </a:r>
          </a:p>
          <a:p>
            <a:endParaRPr lang="en-US" dirty="0"/>
          </a:p>
          <a:p>
            <a:r>
              <a:rPr lang="en-US" dirty="0" smtClean="0"/>
              <a:t>Qualitative sociological tradition (interviews, focus group discussions)</a:t>
            </a:r>
          </a:p>
        </p:txBody>
      </p:sp>
      <p:pic>
        <p:nvPicPr>
          <p:cNvPr id="4" name="Рисунок 4" descr="https://www.google.com/a/lvivcenter.org.ua/images/logo.gif?alpha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04" y="5733256"/>
            <a:ext cx="213109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7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93122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Qualitative </a:t>
            </a:r>
            <a:r>
              <a:rPr lang="en-US" dirty="0"/>
              <a:t>interviews and oral history were used as methods of understanding and </a:t>
            </a:r>
            <a:r>
              <a:rPr lang="en-US" dirty="0" smtClean="0"/>
              <a:t>identifying: </a:t>
            </a:r>
          </a:p>
          <a:p>
            <a:r>
              <a:rPr lang="en-US" dirty="0" smtClean="0"/>
              <a:t>how </a:t>
            </a:r>
            <a:r>
              <a:rPr lang="en-US" dirty="0"/>
              <a:t>communities </a:t>
            </a:r>
            <a:r>
              <a:rPr lang="en-US" b="1" dirty="0"/>
              <a:t>create and maintain their own vision of the past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people deal with their </a:t>
            </a:r>
            <a:r>
              <a:rPr lang="en-US" b="1" dirty="0"/>
              <a:t>social and individual </a:t>
            </a:r>
            <a:r>
              <a:rPr lang="en-US" b="1" dirty="0" smtClean="0"/>
              <a:t>identities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ow people </a:t>
            </a:r>
            <a:r>
              <a:rPr lang="en-US" b="1" dirty="0" smtClean="0"/>
              <a:t>experiences their home and city </a:t>
            </a:r>
            <a:r>
              <a:rPr lang="en-US" dirty="0" smtClean="0"/>
              <a:t>in general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 Stories Project</a:t>
            </a:r>
            <a:endParaRPr lang="ru-RU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2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s://www.google.com/a/lvivcenter.org.ua/images/logo.gif?alpha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04" y="5733256"/>
            <a:ext cx="213109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Description of collection available on-line, transcripts and audio only after </a:t>
            </a:r>
            <a:r>
              <a:rPr lang="en-US" b="1" dirty="0" smtClean="0"/>
              <a:t>registration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Request form</a:t>
            </a:r>
          </a:p>
          <a:p>
            <a:pPr>
              <a:buFontTx/>
              <a:buChar char="-"/>
            </a:pPr>
            <a:r>
              <a:rPr lang="en-US" dirty="0" smtClean="0"/>
              <a:t>Signing informed consent with researcher</a:t>
            </a:r>
          </a:p>
          <a:p>
            <a:pPr>
              <a:buFontTx/>
              <a:buChar char="-"/>
            </a:pPr>
            <a:r>
              <a:rPr lang="en-US" dirty="0" smtClean="0"/>
              <a:t>Norms from Ethical Codex and Ukrainian legislation</a:t>
            </a:r>
          </a:p>
          <a:p>
            <a:pPr marL="0" indent="0">
              <a:buNone/>
            </a:pPr>
            <a:r>
              <a:rPr lang="en-US" b="1" dirty="0" smtClean="0"/>
              <a:t>Question of editing </a:t>
            </a:r>
            <a:r>
              <a:rPr lang="en-US" dirty="0" smtClean="0"/>
              <a:t>audio and transcripts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12626"/>
            <a:ext cx="9143849" cy="12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 Stories Project: Access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815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385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U STORIES:  Oral History and  Urban Experiences</vt:lpstr>
      <vt:lpstr>Institutional Context</vt:lpstr>
      <vt:lpstr>Activities</vt:lpstr>
      <vt:lpstr>Презентация PowerPoint</vt:lpstr>
      <vt:lpstr>U Stories Project</vt:lpstr>
      <vt:lpstr>U Stories Project</vt:lpstr>
      <vt:lpstr>U Stories Project: Methodology</vt:lpstr>
      <vt:lpstr>U Stories Project</vt:lpstr>
      <vt:lpstr>U Stories Project: Access</vt:lpstr>
      <vt:lpstr>Ethical Issues</vt:lpstr>
      <vt:lpstr>Future perspectives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UStories: Oral History and Urban Experiences</dc:title>
  <dc:creator>Natalia Otrishchenko</dc:creator>
  <cp:lastModifiedBy>Natalia</cp:lastModifiedBy>
  <cp:revision>53</cp:revision>
  <dcterms:created xsi:type="dcterms:W3CDTF">2013-10-21T09:49:08Z</dcterms:created>
  <dcterms:modified xsi:type="dcterms:W3CDTF">2015-07-02T08:27:17Z</dcterms:modified>
</cp:coreProperties>
</file>