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2" r:id="rId5"/>
    <p:sldId id="260" r:id="rId6"/>
    <p:sldId id="261" r:id="rId7"/>
    <p:sldId id="262" r:id="rId8"/>
    <p:sldId id="263" r:id="rId9"/>
    <p:sldId id="264" r:id="rId10"/>
    <p:sldId id="265" r:id="rId11"/>
    <p:sldId id="266" r:id="rId12"/>
    <p:sldId id="267" r:id="rId13"/>
    <p:sldId id="269" r:id="rId14"/>
    <p:sldId id="270" r:id="rId15"/>
    <p:sldId id="268" r:id="rId16"/>
    <p:sldId id="271" r:id="rId17"/>
  </p:sldIdLst>
  <p:sldSz cx="9144000" cy="6858000" type="screen4x3"/>
  <p:notesSz cx="6858000" cy="9144000"/>
  <p:custDataLst>
    <p:tags r:id="rId18"/>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856" autoAdjust="0"/>
    <p:restoredTop sz="94660"/>
  </p:normalViewPr>
  <p:slideViewPr>
    <p:cSldViewPr>
      <p:cViewPr varScale="1">
        <p:scale>
          <a:sx n="72" d="100"/>
          <a:sy n="72" d="100"/>
        </p:scale>
        <p:origin x="176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4759"/>
            <a:ext cx="5868144" cy="1470025"/>
          </a:xfrm>
        </p:spPr>
        <p:txBody>
          <a:bodyPr/>
          <a:lstStyle>
            <a:lvl1pPr>
              <a:defRPr b="1">
                <a:solidFill>
                  <a:srgbClr val="C00000"/>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0" y="1412776"/>
            <a:ext cx="5940152" cy="576064"/>
          </a:xfrm>
        </p:spPr>
        <p:txBody>
          <a:bodyPr/>
          <a:lstStyle>
            <a:lvl1pPr marL="0" indent="0" algn="ctr">
              <a:buNone/>
              <a:defRPr>
                <a:solidFill>
                  <a:srgbClr val="C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180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401022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203066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26280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275392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FC6F84A-5A1C-40B4-AB8B-93659E8800C1}" type="datetimeFigureOut">
              <a:rPr lang="ru-RU" smtClean="0"/>
              <a:t>08.03.2018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27711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FC6F84A-5A1C-40B4-AB8B-93659E8800C1}" type="datetimeFigureOut">
              <a:rPr lang="ru-RU" smtClean="0"/>
              <a:t>08.03.2018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40307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FC6F84A-5A1C-40B4-AB8B-93659E8800C1}" type="datetimeFigureOut">
              <a:rPr lang="ru-RU" smtClean="0"/>
              <a:t>08.03.2018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104643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FC6F84A-5A1C-40B4-AB8B-93659E8800C1}" type="datetimeFigureOut">
              <a:rPr lang="ru-RU" smtClean="0"/>
              <a:t>08.03.2018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793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C6F84A-5A1C-40B4-AB8B-93659E8800C1}" type="datetimeFigureOut">
              <a:rPr lang="ru-RU" smtClean="0"/>
              <a:t>08.03.2018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17225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C6F84A-5A1C-40B4-AB8B-93659E8800C1}" type="datetimeFigureOut">
              <a:rPr lang="ru-RU" smtClean="0"/>
              <a:t>08.03.2018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3F491D-8094-46D8-A724-48C25889A25D}" type="slidenum">
              <a:rPr lang="ru-RU" smtClean="0"/>
              <a:t>‹#›</a:t>
            </a:fld>
            <a:endParaRPr lang="ru-RU"/>
          </a:p>
        </p:txBody>
      </p:sp>
    </p:spTree>
    <p:extLst>
      <p:ext uri="{BB962C8B-B14F-4D97-AF65-F5344CB8AC3E}">
        <p14:creationId xmlns:p14="http://schemas.microsoft.com/office/powerpoint/2010/main" val="255819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755576" y="1600200"/>
            <a:ext cx="7632848"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6F84A-5A1C-40B4-AB8B-93659E8800C1}" type="datetimeFigureOut">
              <a:rPr lang="ru-RU" smtClean="0"/>
              <a:t>08.03.2018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F491D-8094-46D8-A724-48C25889A25D}" type="slidenum">
              <a:rPr lang="ru-RU" smtClean="0"/>
              <a:t>‹#›</a:t>
            </a:fld>
            <a:endParaRPr lang="ru-RU"/>
          </a:p>
        </p:txBody>
      </p:sp>
    </p:spTree>
    <p:extLst>
      <p:ext uri="{BB962C8B-B14F-4D97-AF65-F5344CB8AC3E}">
        <p14:creationId xmlns:p14="http://schemas.microsoft.com/office/powerpoint/2010/main" val="989834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akulamedia.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382114"/>
            <a:ext cx="7020272" cy="1470025"/>
          </a:xfrm>
        </p:spPr>
        <p:txBody>
          <a:bodyPr>
            <a:normAutofit fontScale="90000"/>
          </a:bodyPr>
          <a:lstStyle/>
          <a:p>
            <a:r>
              <a:rPr lang="en-US" sz="6600" dirty="0" smtClean="0"/>
              <a:t>The confession of  angel</a:t>
            </a:r>
            <a:endParaRPr lang="ru-RU" sz="6600" dirty="0"/>
          </a:p>
        </p:txBody>
      </p:sp>
      <p:sp>
        <p:nvSpPr>
          <p:cNvPr id="3" name="Подзаголовок 2"/>
          <p:cNvSpPr>
            <a:spLocks noGrp="1"/>
          </p:cNvSpPr>
          <p:nvPr>
            <p:ph type="subTitle" idx="1"/>
          </p:nvPr>
        </p:nvSpPr>
        <p:spPr>
          <a:xfrm>
            <a:off x="0" y="2564904"/>
            <a:ext cx="8352928" cy="1008112"/>
          </a:xfrm>
        </p:spPr>
        <p:txBody>
          <a:bodyPr>
            <a:normAutofit/>
          </a:bodyPr>
          <a:lstStyle/>
          <a:p>
            <a:r>
              <a:rPr lang="uk-UA" sz="4800" b="1" dirty="0" smtClean="0">
                <a:solidFill>
                  <a:srgbClr val="FFC000"/>
                </a:solidFill>
                <a:effectLst>
                  <a:outerShdw blurRad="38100" dist="38100" dir="2700000" algn="tl">
                    <a:srgbClr val="000000">
                      <a:alpha val="43137"/>
                    </a:srgbClr>
                  </a:outerShdw>
                </a:effectLst>
                <a:latin typeface="Monotype Corsiva" panose="03010101010201010101" pitchFamily="66" charset="0"/>
              </a:rPr>
              <a:t>       </a:t>
            </a:r>
            <a:r>
              <a:rPr lang="en-US" sz="4800" b="1" dirty="0">
                <a:solidFill>
                  <a:schemeClr val="tx1"/>
                </a:solidFill>
                <a:effectLst>
                  <a:outerShdw blurRad="38100" dist="38100" dir="2700000" algn="tl">
                    <a:srgbClr val="000000">
                      <a:alpha val="43137"/>
                    </a:srgbClr>
                  </a:outerShdw>
                </a:effectLst>
                <a:latin typeface="Monotype Corsiva" panose="03010101010201010101" pitchFamily="66" charset="0"/>
              </a:rPr>
              <a:t>(</a:t>
            </a:r>
            <a:r>
              <a:rPr lang="en-US" sz="4800" b="1" dirty="0" smtClean="0">
                <a:solidFill>
                  <a:schemeClr val="tx1"/>
                </a:solidFill>
                <a:effectLst>
                  <a:outerShdw blurRad="38100" dist="38100" dir="2700000" algn="tl">
                    <a:srgbClr val="000000">
                      <a:alpha val="43137"/>
                    </a:srgbClr>
                  </a:outerShdw>
                </a:effectLst>
                <a:latin typeface="Monotype Corsiva" panose="03010101010201010101" pitchFamily="66" charset="0"/>
                <a:cs typeface="Courier New" pitchFamily="49" charset="0"/>
              </a:rPr>
              <a:t>The chronicle of another’s pain)</a:t>
            </a:r>
            <a:endParaRPr lang="ru-RU" sz="4800" b="1" dirty="0">
              <a:solidFill>
                <a:schemeClr val="tx1"/>
              </a:solidFill>
              <a:effectLst>
                <a:outerShdw blurRad="38100" dist="38100" dir="2700000" algn="tl">
                  <a:srgbClr val="000000">
                    <a:alpha val="43137"/>
                  </a:srgbClr>
                </a:outerShdw>
              </a:effectLst>
              <a:latin typeface="Monotype Corsiva" panose="03010101010201010101" pitchFamily="66" charset="0"/>
              <a:cs typeface="Courier New" pitchFamily="49"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4633292"/>
            <a:ext cx="2667431" cy="177505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4633292"/>
            <a:ext cx="2664296" cy="177296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75" y="4663185"/>
            <a:ext cx="2619375" cy="1743075"/>
          </a:xfrm>
          <a:prstGeom prst="rect">
            <a:avLst/>
          </a:prstGeom>
        </p:spPr>
      </p:pic>
    </p:spTree>
    <p:extLst>
      <p:ext uri="{BB962C8B-B14F-4D97-AF65-F5344CB8AC3E}">
        <p14:creationId xmlns:p14="http://schemas.microsoft.com/office/powerpoint/2010/main" val="348769897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1693843"/>
            <a:ext cx="3096344" cy="2764904"/>
          </a:xfrm>
        </p:spPr>
        <p:txBody>
          <a:bodyPr>
            <a:normAutofit/>
          </a:bodyPr>
          <a:lstStyle/>
          <a:p>
            <a:pPr marL="0" indent="0" algn="ctr">
              <a:buNone/>
            </a:pPr>
            <a:r>
              <a:rPr lang="en-US" sz="2000" b="1" dirty="0">
                <a:solidFill>
                  <a:srgbClr val="FFC000"/>
                </a:solidFill>
                <a:effectLst>
                  <a:outerShdw blurRad="38100" dist="38100" dir="2700000" algn="tl">
                    <a:srgbClr val="000000">
                      <a:alpha val="43137"/>
                    </a:srgbClr>
                  </a:outerShdw>
                </a:effectLst>
              </a:rPr>
              <a:t>H</a:t>
            </a:r>
            <a:r>
              <a:rPr lang="en-US" sz="2000" b="1" dirty="0" smtClean="0">
                <a:solidFill>
                  <a:srgbClr val="FFC000"/>
                </a:solidFill>
                <a:effectLst>
                  <a:outerShdw blurRad="38100" dist="38100" dir="2700000" algn="tl">
                    <a:srgbClr val="000000">
                      <a:alpha val="43137"/>
                    </a:srgbClr>
                  </a:outerShdw>
                </a:effectLst>
              </a:rPr>
              <a:t>is </a:t>
            </a:r>
            <a:r>
              <a:rPr lang="en-US" sz="2000" b="1" dirty="0">
                <a:solidFill>
                  <a:srgbClr val="FFC000"/>
                </a:solidFill>
                <a:effectLst>
                  <a:outerShdw blurRad="38100" dist="38100" dir="2700000" algn="tl">
                    <a:srgbClr val="000000">
                      <a:alpha val="43137"/>
                    </a:srgbClr>
                  </a:outerShdw>
                </a:effectLst>
              </a:rPr>
              <a:t>life did not last long. When he tried to cross the front </a:t>
            </a:r>
            <a:r>
              <a:rPr lang="en-US" sz="2000" b="1" dirty="0" smtClean="0">
                <a:solidFill>
                  <a:srgbClr val="FFC000"/>
                </a:solidFill>
                <a:effectLst>
                  <a:outerShdw blurRad="38100" dist="38100" dir="2700000" algn="tl">
                    <a:srgbClr val="000000">
                      <a:alpha val="43137"/>
                    </a:srgbClr>
                  </a:outerShdw>
                </a:effectLst>
              </a:rPr>
              <a:t>line, he perished </a:t>
            </a:r>
            <a:r>
              <a:rPr lang="en-US" sz="2000" b="1" dirty="0">
                <a:solidFill>
                  <a:srgbClr val="FFC000"/>
                </a:solidFill>
                <a:effectLst>
                  <a:outerShdw blurRad="38100" dist="38100" dir="2700000" algn="tl">
                    <a:srgbClr val="000000">
                      <a:alpha val="43137"/>
                    </a:srgbClr>
                  </a:outerShdw>
                </a:effectLst>
              </a:rPr>
              <a:t>in the hands of </a:t>
            </a:r>
            <a:r>
              <a:rPr lang="en-US" sz="2000" b="1" dirty="0" smtClean="0">
                <a:solidFill>
                  <a:srgbClr val="FFC000"/>
                </a:solidFill>
                <a:effectLst>
                  <a:outerShdw blurRad="38100" dist="38100" dir="2700000" algn="tl">
                    <a:srgbClr val="000000">
                      <a:alpha val="43137"/>
                    </a:srgbClr>
                  </a:outerShdw>
                </a:effectLst>
              </a:rPr>
              <a:t>Nazis.</a:t>
            </a:r>
            <a:endParaRPr lang="ru-RU" sz="2000" b="1" dirty="0">
              <a:solidFill>
                <a:srgbClr val="FFC000"/>
              </a:solidFill>
              <a:effectLst>
                <a:outerShdw blurRad="38100" dist="38100" dir="2700000" algn="tl">
                  <a:srgbClr val="000000">
                    <a:alpha val="43137"/>
                  </a:srgbClr>
                </a:outerShdw>
              </a:effectLst>
            </a:endParaRPr>
          </a:p>
        </p:txBody>
      </p:sp>
      <p:pic>
        <p:nvPicPr>
          <p:cNvPr id="6" name="Рисунок 5"/>
          <p:cNvPicPr>
            <a:picLocks noChangeAspect="1"/>
          </p:cNvPicPr>
          <p:nvPr/>
        </p:nvPicPr>
        <p:blipFill rotWithShape="1">
          <a:blip r:embed="rId2"/>
          <a:srcRect t="50000"/>
          <a:stretch/>
        </p:blipFill>
        <p:spPr>
          <a:xfrm>
            <a:off x="899592" y="3573016"/>
            <a:ext cx="4173286" cy="2869952"/>
          </a:xfrm>
          <a:prstGeom prst="rect">
            <a:avLst/>
          </a:prstGeom>
        </p:spPr>
      </p:pic>
      <p:pic>
        <p:nvPicPr>
          <p:cNvPr id="5" name="Рисунок 4"/>
          <p:cNvPicPr>
            <a:picLocks noChangeAspect="1"/>
          </p:cNvPicPr>
          <p:nvPr/>
        </p:nvPicPr>
        <p:blipFill rotWithShape="1">
          <a:blip r:embed="rId2"/>
          <a:srcRect b="49159"/>
          <a:stretch/>
        </p:blipFill>
        <p:spPr>
          <a:xfrm>
            <a:off x="3995936" y="1700808"/>
            <a:ext cx="4146185" cy="2899272"/>
          </a:xfrm>
          <a:prstGeom prst="rect">
            <a:avLst/>
          </a:prstGeom>
        </p:spPr>
      </p:pic>
    </p:spTree>
    <p:extLst>
      <p:ext uri="{BB962C8B-B14F-4D97-AF65-F5344CB8AC3E}">
        <p14:creationId xmlns:p14="http://schemas.microsoft.com/office/powerpoint/2010/main" val="402394278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403648" y="1614759"/>
            <a:ext cx="2592288" cy="5043801"/>
          </a:xfrm>
        </p:spPr>
        <p:txBody>
          <a:bodyPr/>
          <a:lstStyle/>
          <a:p>
            <a:pPr marL="0" indent="0">
              <a:buNone/>
            </a:pPr>
            <a:r>
              <a:rPr lang="uk-UA" dirty="0" smtClean="0"/>
              <a:t>   </a:t>
            </a:r>
          </a:p>
          <a:p>
            <a:pPr marL="0" indent="0" algn="ctr">
              <a:buNone/>
            </a:pPr>
            <a:r>
              <a:rPr lang="uk-UA" dirty="0"/>
              <a:t> </a:t>
            </a:r>
            <a:r>
              <a:rPr lang="uk-UA" dirty="0" smtClean="0"/>
              <a:t> </a:t>
            </a:r>
            <a:r>
              <a:rPr lang="en-US" b="1" dirty="0">
                <a:solidFill>
                  <a:srgbClr val="FFC000"/>
                </a:solidFill>
                <a:effectLst>
                  <a:outerShdw blurRad="38100" dist="38100" dir="2700000" algn="tl">
                    <a:srgbClr val="000000">
                      <a:alpha val="43137"/>
                    </a:srgbClr>
                  </a:outerShdw>
                </a:effectLst>
              </a:rPr>
              <a:t>Throughout his life, Joseph </a:t>
            </a:r>
            <a:r>
              <a:rPr lang="en-US" b="1" dirty="0" smtClean="0">
                <a:solidFill>
                  <a:srgbClr val="FFC000"/>
                </a:solidFill>
                <a:effectLst>
                  <a:outerShdw blurRad="38100" dist="38100" dir="2700000" algn="tl">
                    <a:srgbClr val="000000">
                      <a:alpha val="43137"/>
                    </a:srgbClr>
                  </a:outerShdw>
                </a:effectLst>
              </a:rPr>
              <a:t>had </a:t>
            </a:r>
            <a:r>
              <a:rPr lang="en-US" b="1" dirty="0">
                <a:solidFill>
                  <a:srgbClr val="FFC000"/>
                </a:solidFill>
                <a:effectLst>
                  <a:outerShdw blurRad="38100" dist="38100" dir="2700000" algn="tl">
                    <a:srgbClr val="000000">
                      <a:alpha val="43137"/>
                    </a:srgbClr>
                  </a:outerShdw>
                </a:effectLst>
              </a:rPr>
              <a:t>a faithful friend and invisible companion for </a:t>
            </a:r>
            <a:r>
              <a:rPr lang="en-US" b="1" dirty="0" smtClean="0">
                <a:solidFill>
                  <a:srgbClr val="FFC000"/>
                </a:solidFill>
                <a:effectLst>
                  <a:outerShdw blurRad="38100" dist="38100" dir="2700000" algn="tl">
                    <a:srgbClr val="000000">
                      <a:alpha val="43137"/>
                    </a:srgbClr>
                  </a:outerShdw>
                </a:effectLst>
              </a:rPr>
              <a:t>him - </a:t>
            </a:r>
            <a:r>
              <a:rPr lang="en-US" b="1" dirty="0">
                <a:solidFill>
                  <a:srgbClr val="FFC000"/>
                </a:solidFill>
                <a:effectLst>
                  <a:outerShdw blurRad="38100" dist="38100" dir="2700000" algn="tl">
                    <a:srgbClr val="000000">
                      <a:alpha val="43137"/>
                    </a:srgbClr>
                  </a:outerShdw>
                </a:effectLst>
              </a:rPr>
              <a:t>an angel guard.</a:t>
            </a:r>
            <a:endParaRPr lang="ru-RU" sz="2400" b="1" dirty="0">
              <a:solidFill>
                <a:srgbClr val="FFC00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813674"/>
            <a:ext cx="3240360" cy="4642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60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uk-UA" dirty="0" smtClean="0"/>
              <a:t>      </a:t>
            </a:r>
            <a:endParaRPr lang="ru-RU"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332" t="2828" r="4495" b="3359"/>
          <a:stretch/>
        </p:blipFill>
        <p:spPr>
          <a:xfrm>
            <a:off x="3059832" y="1718024"/>
            <a:ext cx="3024336" cy="3028304"/>
          </a:xfrm>
          <a:prstGeom prst="rect">
            <a:avLst/>
          </a:prstGeom>
        </p:spPr>
      </p:pic>
      <p:sp>
        <p:nvSpPr>
          <p:cNvPr id="5" name="Прямоугольник 4"/>
          <p:cNvSpPr/>
          <p:nvPr/>
        </p:nvSpPr>
        <p:spPr>
          <a:xfrm>
            <a:off x="798239" y="2354229"/>
            <a:ext cx="2232248" cy="4031873"/>
          </a:xfrm>
          <a:prstGeom prst="rect">
            <a:avLst/>
          </a:prstGeom>
        </p:spPr>
        <p:txBody>
          <a:bodyPr wrap="square">
            <a:spAutoFit/>
          </a:bodyPr>
          <a:lstStyle/>
          <a:p>
            <a:pPr algn="ctr"/>
            <a:r>
              <a:rPr lang="en-US" sz="1600" dirty="0">
                <a:solidFill>
                  <a:srgbClr val="FFFF00"/>
                </a:solidFill>
              </a:rPr>
              <a:t>"Confession of the angel" is a somewhat contradictory combination of words, because the angels in their essence are supernatural immaculate creatures, but not sinners. They are mediators between </a:t>
            </a:r>
            <a:r>
              <a:rPr lang="en-US" sz="1600" dirty="0" smtClean="0">
                <a:solidFill>
                  <a:srgbClr val="FFFF00"/>
                </a:solidFill>
              </a:rPr>
              <a:t>men </a:t>
            </a:r>
            <a:r>
              <a:rPr lang="en-US" sz="1600" dirty="0">
                <a:solidFill>
                  <a:srgbClr val="FFFF00"/>
                </a:solidFill>
              </a:rPr>
              <a:t>and God, in some sense saints. But in our case the angel repents not for his actions, but for </a:t>
            </a:r>
            <a:r>
              <a:rPr lang="en-US" sz="1600" dirty="0" smtClean="0">
                <a:solidFill>
                  <a:srgbClr val="FFFF00"/>
                </a:solidFill>
              </a:rPr>
              <a:t>those, whom </a:t>
            </a:r>
            <a:r>
              <a:rPr lang="en-US" sz="1600" dirty="0">
                <a:solidFill>
                  <a:srgbClr val="FFFF00"/>
                </a:solidFill>
              </a:rPr>
              <a:t>he has guarded ...</a:t>
            </a:r>
            <a:endParaRPr lang="ru-RU" sz="1600" dirty="0">
              <a:solidFill>
                <a:srgbClr val="FFFF00"/>
              </a:solidFill>
            </a:endParaRPr>
          </a:p>
        </p:txBody>
      </p:sp>
      <p:pic>
        <p:nvPicPr>
          <p:cNvPr id="6" name="Рисунок 5"/>
          <p:cNvPicPr>
            <a:picLocks noChangeAspect="1"/>
          </p:cNvPicPr>
          <p:nvPr/>
        </p:nvPicPr>
        <p:blipFill>
          <a:blip r:embed="rId3"/>
          <a:stretch>
            <a:fillRect/>
          </a:stretch>
        </p:blipFill>
        <p:spPr>
          <a:xfrm>
            <a:off x="5652120" y="3082261"/>
            <a:ext cx="2516378" cy="3563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01728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2276872"/>
            <a:ext cx="4614451" cy="345638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827584" y="2060848"/>
            <a:ext cx="2592288" cy="2800767"/>
          </a:xfrm>
          <a:prstGeom prst="rect">
            <a:avLst/>
          </a:prstGeom>
        </p:spPr>
        <p:txBody>
          <a:bodyPr wrap="square">
            <a:spAutoFit/>
          </a:bodyPr>
          <a:lstStyle/>
          <a:p>
            <a:pPr algn="ctr"/>
            <a:r>
              <a:rPr lang="en-US" sz="1600" b="1" dirty="0">
                <a:solidFill>
                  <a:srgbClr val="FFC000"/>
                </a:solidFill>
              </a:rPr>
              <a:t>What does the angel confess? Is his penitential tear cleansing? T</a:t>
            </a:r>
            <a:r>
              <a:rPr lang="en-US" sz="1600" b="1" dirty="0" smtClean="0">
                <a:solidFill>
                  <a:srgbClr val="FFC000"/>
                </a:solidFill>
              </a:rPr>
              <a:t>his </a:t>
            </a:r>
            <a:r>
              <a:rPr lang="en-US" sz="1600" b="1" dirty="0">
                <a:solidFill>
                  <a:srgbClr val="FFC000"/>
                </a:solidFill>
              </a:rPr>
              <a:t>is exactly </a:t>
            </a:r>
            <a:r>
              <a:rPr lang="en-US" sz="1600" b="1" dirty="0" smtClean="0">
                <a:solidFill>
                  <a:srgbClr val="FFC000"/>
                </a:solidFill>
              </a:rPr>
              <a:t>that </a:t>
            </a:r>
            <a:r>
              <a:rPr lang="en-US" sz="1600" b="1" dirty="0">
                <a:solidFill>
                  <a:srgbClr val="FFC000"/>
                </a:solidFill>
              </a:rPr>
              <a:t>case when every reader will discover something personal for himself, because the confession is an intimate and sacred process, as well as a cleansing tear of catharsis ...</a:t>
            </a:r>
            <a:endParaRPr lang="ru-RU" sz="1600" b="1" dirty="0">
              <a:solidFill>
                <a:srgbClr val="FFC000"/>
              </a:solidFill>
            </a:endParaRPr>
          </a:p>
        </p:txBody>
      </p:sp>
    </p:spTree>
    <p:extLst>
      <p:ext uri="{BB962C8B-B14F-4D97-AF65-F5344CB8AC3E}">
        <p14:creationId xmlns:p14="http://schemas.microsoft.com/office/powerpoint/2010/main" val="207944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dirty="0" smtClean="0">
                <a:solidFill>
                  <a:srgbClr val="FFC000"/>
                </a:solidFill>
                <a:latin typeface="Arial Black" panose="020B0A04020102020204" pitchFamily="34" charset="0"/>
              </a:rPr>
              <a:t>27</a:t>
            </a:r>
            <a:r>
              <a:rPr lang="en-US" sz="2400" baseline="30000" dirty="0" smtClean="0">
                <a:solidFill>
                  <a:srgbClr val="FFC000"/>
                </a:solidFill>
                <a:latin typeface="Arial Black" panose="020B0A04020102020204" pitchFamily="34" charset="0"/>
              </a:rPr>
              <a:t>th</a:t>
            </a:r>
            <a:r>
              <a:rPr lang="en-US" sz="2400" dirty="0" smtClean="0">
                <a:solidFill>
                  <a:srgbClr val="FFC000"/>
                </a:solidFill>
                <a:latin typeface="Arial Black" panose="020B0A04020102020204" pitchFamily="34" charset="0"/>
              </a:rPr>
              <a:t> January - International </a:t>
            </a:r>
            <a:r>
              <a:rPr lang="en-US" sz="2400" dirty="0">
                <a:solidFill>
                  <a:srgbClr val="FFC000"/>
                </a:solidFill>
                <a:latin typeface="Arial Black" panose="020B0A04020102020204" pitchFamily="34" charset="0"/>
              </a:rPr>
              <a:t>Day of Holocaust Remembrance</a:t>
            </a:r>
            <a:endParaRPr lang="ru-RU" sz="2400" dirty="0">
              <a:solidFill>
                <a:srgbClr val="FFC000"/>
              </a:solidFill>
              <a:latin typeface="Arial Black" panose="020B0A04020102020204" pitchFamily="34" charset="0"/>
            </a:endParaRPr>
          </a:p>
        </p:txBody>
      </p:sp>
      <p:sp>
        <p:nvSpPr>
          <p:cNvPr id="3" name="Объект 2"/>
          <p:cNvSpPr>
            <a:spLocks noGrp="1"/>
          </p:cNvSpPr>
          <p:nvPr>
            <p:ph idx="1"/>
          </p:nvPr>
        </p:nvSpPr>
        <p:spPr/>
        <p:txBody>
          <a:bodyPr/>
          <a:lstStyle/>
          <a:p>
            <a:pPr marL="0" indent="0">
              <a:buNone/>
            </a:pPr>
            <a:r>
              <a:rPr lang="uk-UA" dirty="0" smtClean="0"/>
              <a:t>  </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47864" y="2420888"/>
            <a:ext cx="4752528" cy="3168352"/>
          </a:xfrm>
          <a:prstGeom prst="rect">
            <a:avLst/>
          </a:prstGeom>
          <a:ln>
            <a:noFill/>
          </a:ln>
          <a:effectLst>
            <a:softEdge rad="112500"/>
          </a:effectLst>
        </p:spPr>
      </p:pic>
      <p:sp>
        <p:nvSpPr>
          <p:cNvPr id="5" name="Прямоугольник 4"/>
          <p:cNvSpPr/>
          <p:nvPr/>
        </p:nvSpPr>
        <p:spPr>
          <a:xfrm>
            <a:off x="611560" y="2420888"/>
            <a:ext cx="2736304" cy="3170099"/>
          </a:xfrm>
          <a:prstGeom prst="rect">
            <a:avLst/>
          </a:prstGeom>
        </p:spPr>
        <p:txBody>
          <a:bodyPr wrap="square">
            <a:spAutoFit/>
          </a:bodyPr>
          <a:lstStyle/>
          <a:p>
            <a:pPr algn="ctr"/>
            <a:r>
              <a:rPr lang="ru-RU" sz="2000" b="1" dirty="0" smtClean="0">
                <a:solidFill>
                  <a:srgbClr val="FFC000"/>
                </a:solidFill>
                <a:effectLst>
                  <a:outerShdw blurRad="38100" dist="38100" dir="2700000" algn="tl">
                    <a:srgbClr val="000000">
                      <a:alpha val="43137"/>
                    </a:srgbClr>
                  </a:outerShdw>
                </a:effectLst>
              </a:rPr>
              <a:t> </a:t>
            </a:r>
            <a:r>
              <a:rPr lang="en-US" sz="2000" b="1" dirty="0" smtClean="0">
                <a:solidFill>
                  <a:srgbClr val="FFC000"/>
                </a:solidFill>
                <a:effectLst>
                  <a:outerShdw blurRad="38100" dist="38100" dir="2700000" algn="tl">
                    <a:srgbClr val="000000">
                      <a:alpha val="43137"/>
                    </a:srgbClr>
                  </a:outerShdw>
                </a:effectLst>
              </a:rPr>
              <a:t>   </a:t>
            </a:r>
            <a:r>
              <a:rPr lang="ru-RU" sz="2000" b="1" dirty="0" smtClean="0">
                <a:solidFill>
                  <a:srgbClr val="FFC000"/>
                </a:solidFill>
                <a:effectLst>
                  <a:outerShdw blurRad="38100" dist="38100" dir="2700000" algn="tl">
                    <a:srgbClr val="000000">
                      <a:alpha val="43137"/>
                    </a:srgbClr>
                  </a:outerShdw>
                </a:effectLst>
              </a:rPr>
              <a:t> </a:t>
            </a:r>
            <a:r>
              <a:rPr lang="en-US" sz="2000" b="1" dirty="0">
                <a:solidFill>
                  <a:srgbClr val="FFC000"/>
                </a:solidFill>
                <a:effectLst>
                  <a:outerShdw blurRad="38100" dist="38100" dir="2700000" algn="tl">
                    <a:srgbClr val="000000">
                      <a:alpha val="43137"/>
                    </a:srgbClr>
                  </a:outerShdw>
                </a:effectLst>
              </a:rPr>
              <a:t>About 6 million people became victims of the Holocaust. Almost a quarter of them were children. The world has lost </a:t>
            </a:r>
            <a:endParaRPr lang="en-US" sz="2000" b="1" dirty="0" smtClean="0">
              <a:solidFill>
                <a:srgbClr val="FFC000"/>
              </a:solidFill>
              <a:effectLst>
                <a:outerShdw blurRad="38100" dist="38100" dir="2700000" algn="tl">
                  <a:srgbClr val="000000">
                    <a:alpha val="43137"/>
                  </a:srgbClr>
                </a:outerShdw>
              </a:effectLst>
            </a:endParaRPr>
          </a:p>
          <a:p>
            <a:pPr algn="ctr"/>
            <a:r>
              <a:rPr lang="en-US" sz="2000" b="1" dirty="0">
                <a:solidFill>
                  <a:srgbClr val="FFC000"/>
                </a:solidFill>
                <a:effectLst>
                  <a:outerShdw blurRad="38100" dist="38100" dir="2700000" algn="tl">
                    <a:srgbClr val="000000">
                      <a:alpha val="43137"/>
                    </a:srgbClr>
                  </a:outerShdw>
                </a:effectLst>
              </a:rPr>
              <a:t> </a:t>
            </a:r>
            <a:r>
              <a:rPr lang="en-US" sz="2000" b="1" dirty="0" smtClean="0">
                <a:solidFill>
                  <a:srgbClr val="FFC000"/>
                </a:solidFill>
                <a:effectLst>
                  <a:outerShdw blurRad="38100" dist="38100" dir="2700000" algn="tl">
                    <a:srgbClr val="000000">
                      <a:alpha val="43137"/>
                    </a:srgbClr>
                  </a:outerShdw>
                </a:effectLst>
              </a:rPr>
              <a:t>1.5 million worlds, which </a:t>
            </a:r>
            <a:r>
              <a:rPr lang="en-US" sz="2000" b="1" dirty="0">
                <a:solidFill>
                  <a:srgbClr val="FFC000"/>
                </a:solidFill>
                <a:effectLst>
                  <a:outerShdw blurRad="38100" dist="38100" dir="2700000" algn="tl">
                    <a:srgbClr val="000000">
                      <a:alpha val="43137"/>
                    </a:srgbClr>
                  </a:outerShdw>
                </a:effectLst>
              </a:rPr>
              <a:t>has not been created by these children.</a:t>
            </a:r>
            <a:endParaRPr lang="ru-RU" sz="2000" b="1" dirty="0" smtClean="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1974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5" y="1484784"/>
            <a:ext cx="7632848" cy="4525963"/>
          </a:xfrm>
        </p:spPr>
        <p:txBody>
          <a:bodyPr>
            <a:normAutofit/>
          </a:bodyPr>
          <a:lstStyle/>
          <a:p>
            <a:pPr marL="0" indent="0" algn="ctr">
              <a:buNone/>
            </a:pPr>
            <a:r>
              <a:rPr lang="en-US" sz="2400" b="1" dirty="0">
                <a:solidFill>
                  <a:srgbClr val="FFC000"/>
                </a:solidFill>
                <a:effectLst>
                  <a:outerShdw blurRad="38100" dist="38100" dir="2700000" algn="tl">
                    <a:srgbClr val="000000">
                      <a:alpha val="43137"/>
                    </a:srgbClr>
                  </a:outerShdw>
                </a:effectLst>
              </a:rPr>
              <a:t>Teens were not able to tell about their destiny, </a:t>
            </a:r>
            <a:r>
              <a:rPr lang="en-US" sz="2400" b="1" dirty="0" smtClean="0">
                <a:solidFill>
                  <a:srgbClr val="FFC000"/>
                </a:solidFill>
                <a:effectLst>
                  <a:outerShdw blurRad="38100" dist="38100" dir="2700000" algn="tl">
                    <a:srgbClr val="000000">
                      <a:alpha val="43137"/>
                    </a:srgbClr>
                  </a:outerShdw>
                </a:effectLst>
              </a:rPr>
              <a:t>they left us only </a:t>
            </a:r>
            <a:r>
              <a:rPr lang="en-US" sz="2400" b="1" dirty="0">
                <a:solidFill>
                  <a:srgbClr val="FFC000"/>
                </a:solidFill>
                <a:effectLst>
                  <a:outerShdw blurRad="38100" dist="38100" dir="2700000" algn="tl">
                    <a:srgbClr val="000000">
                      <a:alpha val="43137"/>
                    </a:srgbClr>
                  </a:outerShdw>
                </a:effectLst>
              </a:rPr>
              <a:t>occasional diary entries, pictures, notes.</a:t>
            </a:r>
          </a:p>
          <a:p>
            <a:pPr marL="0" indent="0" algn="ctr">
              <a:buNone/>
            </a:pPr>
            <a:r>
              <a:rPr lang="en-US" sz="2400" b="1" dirty="0">
                <a:solidFill>
                  <a:srgbClr val="FFC000"/>
                </a:solidFill>
                <a:effectLst>
                  <a:outerShdw blurRad="38100" dist="38100" dir="2700000" algn="tl">
                    <a:srgbClr val="000000">
                      <a:alpha val="43137"/>
                    </a:srgbClr>
                  </a:outerShdw>
                </a:effectLst>
              </a:rPr>
              <a:t>    One of these strong </a:t>
            </a:r>
            <a:r>
              <a:rPr lang="en-US" sz="2400" b="1" dirty="0" smtClean="0">
                <a:solidFill>
                  <a:srgbClr val="FFC000"/>
                </a:solidFill>
                <a:effectLst>
                  <a:outerShdw blurRad="38100" dist="38100" dir="2700000" algn="tl">
                    <a:srgbClr val="000000">
                      <a:alpha val="43137"/>
                    </a:srgbClr>
                  </a:outerShdw>
                </a:effectLst>
              </a:rPr>
              <a:t>people, </a:t>
            </a:r>
            <a:r>
              <a:rPr lang="en-US" sz="2400" b="1" dirty="0">
                <a:solidFill>
                  <a:srgbClr val="FFC000"/>
                </a:solidFill>
                <a:effectLst>
                  <a:outerShdw blurRad="38100" dist="38100" dir="2700000" algn="tl">
                    <a:srgbClr val="000000">
                      <a:alpha val="43137"/>
                    </a:srgbClr>
                  </a:outerShdw>
                </a:effectLst>
              </a:rPr>
              <a:t>who wanted to survive and tell their terrible stories to the </a:t>
            </a:r>
            <a:r>
              <a:rPr lang="en-US" sz="2400" b="1" dirty="0" smtClean="0">
                <a:solidFill>
                  <a:srgbClr val="FFC000"/>
                </a:solidFill>
                <a:effectLst>
                  <a:outerShdw blurRad="38100" dist="38100" dir="2700000" algn="tl">
                    <a:srgbClr val="000000">
                      <a:alpha val="43137"/>
                    </a:srgbClr>
                  </a:outerShdw>
                </a:effectLst>
              </a:rPr>
              <a:t>descendants, </a:t>
            </a:r>
            <a:r>
              <a:rPr lang="en-US" sz="2400" b="1" dirty="0">
                <a:solidFill>
                  <a:srgbClr val="FFC000"/>
                </a:solidFill>
                <a:effectLst>
                  <a:outerShdw blurRad="38100" dist="38100" dir="2700000" algn="tl">
                    <a:srgbClr val="000000">
                      <a:alpha val="43137"/>
                    </a:srgbClr>
                  </a:outerShdw>
                </a:effectLst>
              </a:rPr>
              <a:t>was Joseph Y. </a:t>
            </a:r>
            <a:r>
              <a:rPr lang="en-US" sz="2400" b="1" dirty="0" err="1" smtClean="0">
                <a:solidFill>
                  <a:srgbClr val="FFC000"/>
                </a:solidFill>
                <a:effectLst>
                  <a:outerShdw blurRad="38100" dist="38100" dir="2700000" algn="tl">
                    <a:srgbClr val="000000">
                      <a:alpha val="43137"/>
                    </a:srgbClr>
                  </a:outerShdw>
                </a:effectLst>
              </a:rPr>
              <a:t>Butovetsky</a:t>
            </a:r>
            <a:r>
              <a:rPr lang="en-US" sz="2400" b="1" dirty="0">
                <a:solidFill>
                  <a:srgbClr val="FFC000"/>
                </a:solidFill>
                <a:effectLst>
                  <a:outerShdw blurRad="38100" dist="38100" dir="2700000" algn="tl">
                    <a:srgbClr val="000000">
                      <a:alpha val="43137"/>
                    </a:srgbClr>
                  </a:outerShdw>
                </a:effectLst>
              </a:rPr>
              <a:t>, a 13-year-old resident of Kirovograd, one of the many million victims of the H</a:t>
            </a:r>
            <a:r>
              <a:rPr lang="en-US" sz="2400" b="1" dirty="0" smtClean="0">
                <a:solidFill>
                  <a:srgbClr val="FFC000"/>
                </a:solidFill>
                <a:effectLst>
                  <a:outerShdw blurRad="38100" dist="38100" dir="2700000" algn="tl">
                    <a:srgbClr val="000000">
                      <a:alpha val="43137"/>
                    </a:srgbClr>
                  </a:outerShdw>
                </a:effectLst>
              </a:rPr>
              <a:t>olocaust.</a:t>
            </a:r>
            <a:endParaRPr lang="uk-UA" sz="2400" b="1" dirty="0" smtClean="0">
              <a:solidFill>
                <a:srgbClr val="FFC00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1009" t="27951" r="22561" b="24800"/>
          <a:stretch/>
        </p:blipFill>
        <p:spPr>
          <a:xfrm>
            <a:off x="3247052" y="3887792"/>
            <a:ext cx="2649895" cy="2592288"/>
          </a:xfrm>
          <a:prstGeom prst="rect">
            <a:avLst/>
          </a:prstGeom>
          <a:ln>
            <a:noFill/>
          </a:ln>
          <a:effectLst>
            <a:softEdge rad="112500"/>
          </a:effectLst>
        </p:spPr>
      </p:pic>
    </p:spTree>
    <p:extLst>
      <p:ext uri="{BB962C8B-B14F-4D97-AF65-F5344CB8AC3E}">
        <p14:creationId xmlns:p14="http://schemas.microsoft.com/office/powerpoint/2010/main" val="1373907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C000"/>
                </a:solidFill>
              </a:rPr>
              <a:t>The References</a:t>
            </a:r>
            <a:endParaRPr lang="ru-RU" dirty="0">
              <a:solidFill>
                <a:srgbClr val="FFC000"/>
              </a:solidFill>
            </a:endParaRPr>
          </a:p>
        </p:txBody>
      </p:sp>
      <p:sp>
        <p:nvSpPr>
          <p:cNvPr id="3" name="Объект 2"/>
          <p:cNvSpPr>
            <a:spLocks noGrp="1"/>
          </p:cNvSpPr>
          <p:nvPr>
            <p:ph idx="1"/>
          </p:nvPr>
        </p:nvSpPr>
        <p:spPr>
          <a:xfrm>
            <a:off x="683568" y="2780928"/>
            <a:ext cx="7632848" cy="2880320"/>
          </a:xfrm>
        </p:spPr>
        <p:txBody>
          <a:bodyPr>
            <a:normAutofit/>
          </a:bodyPr>
          <a:lstStyle/>
          <a:p>
            <a:pPr algn="just"/>
            <a:r>
              <a:rPr lang="en-US" dirty="0">
                <a:solidFill>
                  <a:srgbClr val="FFC000"/>
                </a:solidFill>
              </a:rPr>
              <a:t>http://territoryterror.org.ua/uk/publications/details</a:t>
            </a:r>
            <a:r>
              <a:rPr lang="en-US">
                <a:solidFill>
                  <a:srgbClr val="FFC000"/>
                </a:solidFill>
              </a:rPr>
              <a:t>/?</a:t>
            </a:r>
            <a:r>
              <a:rPr lang="en-US" smtClean="0">
                <a:solidFill>
                  <a:srgbClr val="FFC000"/>
                </a:solidFill>
              </a:rPr>
              <a:t>newsid=487</a:t>
            </a:r>
            <a:endParaRPr lang="en-US" dirty="0">
              <a:solidFill>
                <a:srgbClr val="FFC000"/>
              </a:solidFill>
            </a:endParaRPr>
          </a:p>
          <a:p>
            <a:pPr algn="just"/>
            <a:r>
              <a:rPr lang="en-US" dirty="0" smtClean="0">
                <a:solidFill>
                  <a:srgbClr val="FFC000"/>
                </a:solidFill>
                <a:hlinkClick r:id="rId2"/>
              </a:rPr>
              <a:t>http://akulamedia.com</a:t>
            </a:r>
            <a:endParaRPr lang="en-US" dirty="0" smtClean="0">
              <a:solidFill>
                <a:srgbClr val="FFC000"/>
              </a:solidFill>
            </a:endParaRPr>
          </a:p>
          <a:p>
            <a:pPr algn="just"/>
            <a:r>
              <a:rPr lang="en-US" dirty="0" smtClean="0">
                <a:solidFill>
                  <a:srgbClr val="FFC000"/>
                </a:solidFill>
              </a:rPr>
              <a:t>http</a:t>
            </a:r>
            <a:r>
              <a:rPr lang="en-US" dirty="0">
                <a:solidFill>
                  <a:srgbClr val="FFC000"/>
                </a:solidFill>
              </a:rPr>
              <a:t>://</a:t>
            </a:r>
            <a:r>
              <a:rPr lang="en-US" dirty="0" smtClean="0">
                <a:solidFill>
                  <a:srgbClr val="FFC000"/>
                </a:solidFill>
              </a:rPr>
              <a:t>ukrmap.su/uk-wh11/1291.html</a:t>
            </a:r>
            <a:endParaRPr lang="en-US" dirty="0">
              <a:solidFill>
                <a:srgbClr val="FFC000"/>
              </a:solidFill>
            </a:endParaRPr>
          </a:p>
          <a:p>
            <a:pPr algn="just"/>
            <a:endParaRPr lang="en-US" dirty="0">
              <a:solidFill>
                <a:srgbClr val="FFC000"/>
              </a:solidFill>
            </a:endParaRPr>
          </a:p>
        </p:txBody>
      </p:sp>
    </p:spTree>
    <p:extLst>
      <p:ext uri="{BB962C8B-B14F-4D97-AF65-F5344CB8AC3E}">
        <p14:creationId xmlns:p14="http://schemas.microsoft.com/office/powerpoint/2010/main" val="3815051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3256" y="116632"/>
            <a:ext cx="8229600" cy="1143000"/>
          </a:xfrm>
        </p:spPr>
        <p:txBody>
          <a:bodyPr/>
          <a:lstStyle/>
          <a:p>
            <a:pPr eaLnBrk="1" hangingPunct="1"/>
            <a:endParaRPr lang="ru-RU" dirty="0" smtClean="0">
              <a:ea typeface="宋体" charset="-122"/>
            </a:endParaRPr>
          </a:p>
        </p:txBody>
      </p:sp>
      <p:sp>
        <p:nvSpPr>
          <p:cNvPr id="4099" name="Rectangle 3"/>
          <p:cNvSpPr>
            <a:spLocks noGrp="1" noChangeArrowheads="1"/>
          </p:cNvSpPr>
          <p:nvPr>
            <p:ph type="body" idx="1"/>
          </p:nvPr>
        </p:nvSpPr>
        <p:spPr/>
        <p:txBody>
          <a:bodyPr/>
          <a:lstStyle/>
          <a:p>
            <a:pPr marL="0" indent="0" eaLnBrk="1" hangingPunct="1">
              <a:buNone/>
            </a:pPr>
            <a:endParaRPr lang="ru-RU" dirty="0" smtClean="0">
              <a:ea typeface="宋体" charset="-122"/>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1668" cy="6858000"/>
          </a:xfrm>
          <a:prstGeom prst="rect">
            <a:avLst/>
          </a:prstGeom>
        </p:spPr>
      </p:pic>
      <p:sp>
        <p:nvSpPr>
          <p:cNvPr id="2" name="Прямоугольник 1"/>
          <p:cNvSpPr/>
          <p:nvPr/>
        </p:nvSpPr>
        <p:spPr>
          <a:xfrm>
            <a:off x="6261166" y="1228397"/>
            <a:ext cx="2808312" cy="4401205"/>
          </a:xfrm>
          <a:prstGeom prst="rect">
            <a:avLst/>
          </a:prstGeom>
        </p:spPr>
        <p:txBody>
          <a:bodyPr wrap="square">
            <a:spAutoFit/>
          </a:bodyPr>
          <a:lstStyle/>
          <a:p>
            <a:pPr algn="ctr"/>
            <a:r>
              <a:rPr lang="uk-UA" sz="2000" dirty="0" err="1">
                <a:solidFill>
                  <a:srgbClr val="002060"/>
                </a:solidFill>
                <a:effectLst>
                  <a:outerShdw blurRad="38100" dist="38100" dir="2700000" algn="tl">
                    <a:srgbClr val="000000">
                      <a:alpha val="43137"/>
                    </a:srgbClr>
                  </a:outerShdw>
                </a:effectLst>
              </a:rPr>
              <a:t>History</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of</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one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Jewish</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life</a:t>
            </a:r>
            <a:endParaRPr lang="uk-UA" sz="2000" dirty="0">
              <a:solidFill>
                <a:srgbClr val="002060"/>
              </a:solidFill>
              <a:effectLst>
                <a:outerShdw blurRad="38100" dist="38100" dir="2700000" algn="tl">
                  <a:srgbClr val="000000">
                    <a:alpha val="43137"/>
                  </a:srgbClr>
                </a:outerShdw>
              </a:effectLst>
            </a:endParaRPr>
          </a:p>
          <a:p>
            <a:pPr algn="ctr"/>
            <a:r>
              <a:rPr lang="uk-UA" sz="2000" dirty="0" err="1">
                <a:solidFill>
                  <a:srgbClr val="002060"/>
                </a:solidFill>
                <a:effectLst>
                  <a:outerShdw blurRad="38100" dist="38100" dir="2700000" algn="tl">
                    <a:srgbClr val="000000">
                      <a:alpha val="43137"/>
                    </a:srgbClr>
                  </a:outerShdw>
                </a:effectLst>
              </a:rPr>
              <a:t>one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of</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millions</a:t>
            </a:r>
            <a:r>
              <a:rPr lang="uk-UA" sz="2000" dirty="0">
                <a:solidFill>
                  <a:srgbClr val="002060"/>
                </a:solidFill>
                <a:effectLst>
                  <a:outerShdw blurRad="38100" dist="38100" dir="2700000" algn="tl">
                    <a:srgbClr val="000000">
                      <a:alpha val="43137"/>
                    </a:srgbClr>
                  </a:outerShdw>
                </a:effectLst>
              </a:rPr>
              <a:t> ...</a:t>
            </a:r>
          </a:p>
          <a:p>
            <a:pPr algn="ct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Thanks</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to</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the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little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twisted</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pieces</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of</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paper</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in</a:t>
            </a:r>
            <a:r>
              <a:rPr lang="uk-UA" sz="2000" dirty="0">
                <a:solidFill>
                  <a:srgbClr val="002060"/>
                </a:solidFill>
                <a:effectLst>
                  <a:outerShdw blurRad="38100" dist="38100" dir="2700000" algn="tl">
                    <a:srgbClr val="000000">
                      <a:alpha val="43137"/>
                    </a:srgbClr>
                  </a:outerShdw>
                </a:effectLst>
              </a:rPr>
              <a:t> a </a:t>
            </a:r>
            <a:r>
              <a:rPr lang="uk-UA" sz="2000" dirty="0" err="1">
                <a:solidFill>
                  <a:srgbClr val="002060"/>
                </a:solidFill>
                <a:effectLst>
                  <a:outerShdw blurRad="38100" dist="38100" dir="2700000" algn="tl">
                    <a:srgbClr val="000000">
                      <a:alpha val="43137"/>
                    </a:srgbClr>
                  </a:outerShdw>
                </a:effectLst>
              </a:rPr>
              <a:t>hidden</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bottle</a:t>
            </a:r>
            <a:r>
              <a:rPr lang="uk-UA" sz="2000" dirty="0">
                <a:solidFill>
                  <a:srgbClr val="002060"/>
                </a:solidFill>
                <a:effectLst>
                  <a:outerShdw blurRad="38100" dist="38100" dir="2700000" algn="tl">
                    <a:srgbClr val="000000">
                      <a:alpha val="43137"/>
                    </a:srgbClr>
                  </a:outerShdw>
                </a:effectLst>
              </a:rPr>
              <a:t>,</a:t>
            </a:r>
          </a:p>
          <a:p>
            <a:pPr algn="ctr"/>
            <a:r>
              <a:rPr lang="uk-UA" sz="2000" dirty="0" err="1">
                <a:solidFill>
                  <a:srgbClr val="002060"/>
                </a:solidFill>
                <a:effectLst>
                  <a:outerShdw blurRad="38100" dist="38100" dir="2700000" algn="tl">
                    <a:srgbClr val="000000">
                      <a:alpha val="43137"/>
                    </a:srgbClr>
                  </a:outerShdw>
                </a:effectLst>
              </a:rPr>
              <a:t>she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became</a:t>
            </a:r>
            <a:r>
              <a:rPr lang="uk-UA" sz="2000" dirty="0">
                <a:solidFill>
                  <a:srgbClr val="002060"/>
                </a:solidFill>
                <a:effectLst>
                  <a:outerShdw blurRad="38100" dist="38100" dir="2700000" algn="tl">
                    <a:srgbClr val="000000">
                      <a:alpha val="43137"/>
                    </a:srgbClr>
                  </a:outerShdw>
                </a:effectLst>
              </a:rPr>
              <a:t> </a:t>
            </a:r>
            <a:r>
              <a:rPr lang="uk-UA" sz="2000" dirty="0" err="1" smtClean="0">
                <a:solidFill>
                  <a:srgbClr val="002060"/>
                </a:solidFill>
                <a:effectLst>
                  <a:outerShdw blurRad="38100" dist="38100" dir="2700000" algn="tl">
                    <a:srgbClr val="000000">
                      <a:alpha val="43137"/>
                    </a:srgbClr>
                  </a:outerShdw>
                </a:effectLst>
              </a:rPr>
              <a:t>known</a:t>
            </a:r>
            <a:r>
              <a:rPr lang="en-US" sz="2000" dirty="0" smtClean="0">
                <a:solidFill>
                  <a:srgbClr val="002060"/>
                </a:solidFill>
                <a:effectLst>
                  <a:outerShdw blurRad="38100" dist="38100" dir="2700000" algn="tl">
                    <a:srgbClr val="000000">
                      <a:alpha val="43137"/>
                    </a:srgbClr>
                  </a:outerShdw>
                </a:effectLst>
              </a:rPr>
              <a:t> </a:t>
            </a:r>
            <a:r>
              <a:rPr lang="uk-UA" sz="2000" dirty="0" err="1" smtClean="0">
                <a:solidFill>
                  <a:srgbClr val="002060"/>
                </a:solidFill>
                <a:effectLst>
                  <a:outerShdw blurRad="38100" dist="38100" dir="2700000" algn="tl">
                    <a:srgbClr val="000000">
                      <a:alpha val="43137"/>
                    </a:srgbClr>
                  </a:outerShdw>
                </a:effectLst>
              </a:rPr>
              <a:t>to</a:t>
            </a:r>
            <a:r>
              <a:rPr lang="uk-UA" sz="2000" dirty="0" smtClean="0">
                <a:solidFill>
                  <a:srgbClr val="002060"/>
                </a:solidFill>
                <a:effectLst>
                  <a:outerShdw blurRad="38100" dist="38100" dir="2700000" algn="tl">
                    <a:srgbClr val="000000">
                      <a:alpha val="43137"/>
                    </a:srgbClr>
                  </a:outerShdw>
                </a:effectLst>
              </a:rPr>
              <a:t> </a:t>
            </a:r>
            <a:r>
              <a:rPr lang="uk-UA" sz="2000" dirty="0" err="1" smtClean="0">
                <a:solidFill>
                  <a:srgbClr val="002060"/>
                </a:solidFill>
                <a:effectLst>
                  <a:outerShdw blurRad="38100" dist="38100" dir="2700000" algn="tl">
                    <a:srgbClr val="000000">
                      <a:alpha val="43137"/>
                    </a:srgbClr>
                  </a:outerShdw>
                </a:effectLst>
              </a:rPr>
              <a:t>us</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not</a:t>
            </a:r>
            <a:r>
              <a:rPr lang="uk-UA" sz="2000" dirty="0">
                <a:solidFill>
                  <a:srgbClr val="002060"/>
                </a:solidFill>
                <a:effectLst>
                  <a:outerShdw blurRad="38100" dist="38100" dir="2700000" algn="tl">
                    <a:srgbClr val="000000">
                      <a:alpha val="43137"/>
                    </a:srgbClr>
                  </a:outerShdw>
                </a:effectLst>
              </a:rPr>
              <a:t> </a:t>
            </a:r>
            <a:r>
              <a:rPr lang="uk-UA" sz="2000" dirty="0" err="1" smtClean="0">
                <a:solidFill>
                  <a:srgbClr val="002060"/>
                </a:solidFill>
                <a:effectLst>
                  <a:outerShdw blurRad="38100" dist="38100" dir="2700000" algn="tl">
                    <a:srgbClr val="000000">
                      <a:alpha val="43137"/>
                    </a:srgbClr>
                  </a:outerShdw>
                </a:effectLst>
              </a:rPr>
              <a:t>indifferent</a:t>
            </a:r>
            <a:r>
              <a:rPr lang="en-US" sz="2000" dirty="0" smtClean="0">
                <a:solidFill>
                  <a:srgbClr val="002060"/>
                </a:solidFill>
                <a:effectLst>
                  <a:outerShdw blurRad="38100" dist="38100" dir="2700000" algn="tl">
                    <a:srgbClr val="000000">
                      <a:alpha val="43137"/>
                    </a:srgbClr>
                  </a:outerShdw>
                </a:effectLst>
              </a:rPr>
              <a:t> </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because</a:t>
            </a:r>
            <a:r>
              <a:rPr lang="uk-UA" sz="2000" dirty="0">
                <a:solidFill>
                  <a:srgbClr val="002060"/>
                </a:solidFill>
                <a:effectLst>
                  <a:outerShdw blurRad="38100" dist="38100" dir="2700000" algn="tl">
                    <a:srgbClr val="000000">
                      <a:alpha val="43137"/>
                    </a:srgbClr>
                  </a:outerShdw>
                </a:effectLst>
              </a:rPr>
              <a:t> </a:t>
            </a:r>
            <a:r>
              <a:rPr lang="en-US" sz="2000" dirty="0" smtClean="0">
                <a:solidFill>
                  <a:srgbClr val="002060"/>
                </a:solidFill>
                <a:effectLst>
                  <a:outerShdw blurRad="38100" dist="38100" dir="2700000" algn="tl">
                    <a:srgbClr val="000000">
                      <a:alpha val="43137"/>
                    </a:srgbClr>
                  </a:outerShdw>
                </a:effectLst>
              </a:rPr>
              <a:t>we</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needed</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the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truth</a:t>
            </a:r>
            <a:r>
              <a:rPr lang="uk-UA" sz="2000" dirty="0">
                <a:solidFill>
                  <a:srgbClr val="002060"/>
                </a:solidFill>
                <a:effectLst>
                  <a:outerShdw blurRad="38100" dist="38100" dir="2700000" algn="tl">
                    <a:srgbClr val="000000">
                      <a:alpha val="43137"/>
                    </a:srgbClr>
                  </a:outerShdw>
                </a:effectLst>
              </a:rPr>
              <a:t>,</a:t>
            </a:r>
          </a:p>
          <a:p>
            <a:pPr algn="ctr"/>
            <a:r>
              <a:rPr lang="en-US" sz="2000" dirty="0" smtClean="0">
                <a:solidFill>
                  <a:srgbClr val="002060"/>
                </a:solidFill>
                <a:effectLst>
                  <a:outerShdw blurRad="38100" dist="38100" dir="2700000" algn="tl">
                    <a:srgbClr val="000000">
                      <a:alpha val="43137"/>
                    </a:srgbClr>
                  </a:outerShdw>
                </a:effectLst>
              </a:rPr>
              <a:t>B</a:t>
            </a:r>
            <a:r>
              <a:rPr lang="uk-UA" sz="2000" dirty="0" err="1" smtClean="0">
                <a:solidFill>
                  <a:srgbClr val="002060"/>
                </a:solidFill>
                <a:effectLst>
                  <a:outerShdw blurRad="38100" dist="38100" dir="2700000" algn="tl">
                    <a:srgbClr val="000000">
                      <a:alpha val="43137"/>
                    </a:srgbClr>
                  </a:outerShdw>
                </a:effectLst>
              </a:rPr>
              <a:t>ut</a:t>
            </a:r>
            <a:r>
              <a:rPr lang="en-US" sz="2000" dirty="0" smtClean="0">
                <a:solidFill>
                  <a:srgbClr val="002060"/>
                </a:solidFill>
                <a:effectLst>
                  <a:outerShdw blurRad="38100" dist="38100" dir="2700000" algn="tl">
                    <a:srgbClr val="000000">
                      <a:alpha val="43137"/>
                    </a:srgbClr>
                  </a:outerShdw>
                </a:effectLst>
              </a:rPr>
              <a:t> had known about it,</a:t>
            </a:r>
            <a:endParaRPr lang="uk-UA" sz="2000" dirty="0">
              <a:solidFill>
                <a:srgbClr val="002060"/>
              </a:solidFill>
              <a:effectLst>
                <a:outerShdw blurRad="38100" dist="38100" dir="2700000" algn="tl">
                  <a:srgbClr val="000000">
                    <a:alpha val="43137"/>
                  </a:srgbClr>
                </a:outerShdw>
              </a:effectLst>
            </a:endParaRPr>
          </a:p>
          <a:p>
            <a:pPr algn="ctr"/>
            <a:r>
              <a:rPr lang="en-US" sz="2000" dirty="0">
                <a:solidFill>
                  <a:srgbClr val="002060"/>
                </a:solidFill>
                <a:effectLst>
                  <a:outerShdw blurRad="38100" dist="38100" dir="2700000" algn="tl">
                    <a:srgbClr val="000000">
                      <a:alpha val="43137"/>
                    </a:srgbClr>
                  </a:outerShdw>
                </a:effectLst>
              </a:rPr>
              <a:t>w</a:t>
            </a:r>
            <a:r>
              <a:rPr lang="en-US" sz="2000" dirty="0" smtClean="0">
                <a:solidFill>
                  <a:srgbClr val="002060"/>
                </a:solidFill>
                <a:effectLst>
                  <a:outerShdw blurRad="38100" dist="38100" dir="2700000" algn="tl">
                    <a:srgbClr val="000000">
                      <a:alpha val="43137"/>
                    </a:srgbClr>
                  </a:outerShdw>
                </a:effectLst>
              </a:rPr>
              <a:t>e </a:t>
            </a:r>
            <a:r>
              <a:rPr lang="uk-UA" sz="2000" dirty="0" err="1" smtClean="0">
                <a:solidFill>
                  <a:srgbClr val="002060"/>
                </a:solidFill>
                <a:effectLst>
                  <a:outerShdw blurRad="38100" dist="38100" dir="2700000" algn="tl">
                    <a:srgbClr val="000000">
                      <a:alpha val="43137"/>
                    </a:srgbClr>
                  </a:outerShdw>
                </a:effectLst>
              </a:rPr>
              <a:t>were</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able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to</a:t>
            </a:r>
            <a:r>
              <a:rPr lang="uk-UA" sz="2000" dirty="0">
                <a:solidFill>
                  <a:srgbClr val="002060"/>
                </a:solidFill>
                <a:effectLst>
                  <a:outerShdw blurRad="38100" dist="38100" dir="2700000" algn="tl">
                    <a:srgbClr val="000000">
                      <a:alpha val="43137"/>
                    </a:srgbClr>
                  </a:outerShdw>
                </a:effectLst>
              </a:rPr>
              <a:t> </a:t>
            </a:r>
            <a:r>
              <a:rPr lang="en-US" sz="2000" dirty="0" smtClean="0">
                <a:solidFill>
                  <a:srgbClr val="002060"/>
                </a:solidFill>
                <a:effectLst>
                  <a:outerShdw blurRad="38100" dist="38100" dir="2700000" algn="tl">
                    <a:srgbClr val="000000">
                      <a:alpha val="43137"/>
                    </a:srgbClr>
                  </a:outerShdw>
                </a:effectLst>
              </a:rPr>
              <a:t>rate</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all</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the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infinite</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torment</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and</a:t>
            </a:r>
            <a:r>
              <a:rPr lang="uk-UA" sz="2000" dirty="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despair</a:t>
            </a:r>
            <a:r>
              <a:rPr lang="uk-UA" sz="2000" dirty="0">
                <a:solidFill>
                  <a:srgbClr val="002060"/>
                </a:solidFill>
                <a:effectLst>
                  <a:outerShdw blurRad="38100" dist="38100" dir="2700000" algn="tl">
                    <a:srgbClr val="000000">
                      <a:alpha val="43137"/>
                    </a:srgbClr>
                  </a:outerShdw>
                </a:effectLst>
              </a:rPr>
              <a:t>,</a:t>
            </a:r>
          </a:p>
          <a:p>
            <a:pPr algn="ctr"/>
            <a:r>
              <a:rPr lang="uk-UA" sz="2000" dirty="0" smtClean="0">
                <a:solidFill>
                  <a:srgbClr val="002060"/>
                </a:solidFill>
                <a:effectLst>
                  <a:outerShdw blurRad="38100" dist="38100" dir="2700000" algn="tl">
                    <a:srgbClr val="000000">
                      <a:alpha val="43137"/>
                    </a:srgbClr>
                  </a:outerShdw>
                </a:effectLst>
              </a:rPr>
              <a:t> </a:t>
            </a:r>
            <a:r>
              <a:rPr lang="uk-UA" sz="2000" dirty="0" err="1" smtClean="0">
                <a:solidFill>
                  <a:srgbClr val="002060"/>
                </a:solidFill>
                <a:effectLst>
                  <a:outerShdw blurRad="38100" dist="38100" dir="2700000" algn="tl">
                    <a:srgbClr val="000000">
                      <a:alpha val="43137"/>
                    </a:srgbClr>
                  </a:outerShdw>
                </a:effectLst>
              </a:rPr>
              <a:t>learn</a:t>
            </a:r>
            <a:r>
              <a:rPr lang="en-US" sz="2000" dirty="0">
                <a:solidFill>
                  <a:srgbClr val="002060"/>
                </a:solidFill>
                <a:effectLst>
                  <a:outerShdw blurRad="38100" dist="38100" dir="2700000" algn="tl">
                    <a:srgbClr val="000000">
                      <a:alpha val="43137"/>
                    </a:srgbClr>
                  </a:outerShdw>
                </a:effectLst>
              </a:rPr>
              <a:t> </a:t>
            </a:r>
            <a:r>
              <a:rPr lang="en-US" sz="2000" dirty="0" smtClean="0">
                <a:solidFill>
                  <a:srgbClr val="002060"/>
                </a:solidFill>
                <a:effectLst>
                  <a:outerShdw blurRad="38100" dist="38100" dir="2700000" algn="tl">
                    <a:srgbClr val="000000">
                      <a:alpha val="43137"/>
                    </a:srgbClr>
                  </a:outerShdw>
                </a:effectLst>
              </a:rPr>
              <a:t>that we need to</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love</a:t>
            </a:r>
            <a:r>
              <a:rPr lang="uk-UA" sz="2000" dirty="0">
                <a:solidFill>
                  <a:srgbClr val="002060"/>
                </a:solidFill>
                <a:effectLst>
                  <a:outerShdw blurRad="38100" dist="38100" dir="2700000" algn="tl">
                    <a:srgbClr val="000000">
                      <a:alpha val="43137"/>
                    </a:srgbClr>
                  </a:outerShdw>
                </a:effectLst>
              </a:rPr>
              <a:t> </a:t>
            </a:r>
            <a:r>
              <a:rPr lang="en-US" sz="2000" dirty="0" smtClean="0">
                <a:solidFill>
                  <a:srgbClr val="002060"/>
                </a:solidFill>
                <a:effectLst>
                  <a:outerShdw blurRad="38100" dist="38100" dir="2700000" algn="tl">
                    <a:srgbClr val="000000">
                      <a:alpha val="43137"/>
                    </a:srgbClr>
                  </a:outerShdw>
                </a:effectLst>
              </a:rPr>
              <a:t>our</a:t>
            </a:r>
            <a:r>
              <a:rPr lang="uk-UA" sz="2000" dirty="0" smtClean="0">
                <a:solidFill>
                  <a:srgbClr val="002060"/>
                </a:solidFill>
                <a:effectLst>
                  <a:outerShdw blurRad="38100" dist="38100" dir="2700000" algn="tl">
                    <a:srgbClr val="000000">
                      <a:alpha val="43137"/>
                    </a:srgbClr>
                  </a:outerShdw>
                </a:effectLst>
              </a:rPr>
              <a:t> </a:t>
            </a:r>
            <a:r>
              <a:rPr lang="uk-UA" sz="2000" dirty="0" err="1">
                <a:solidFill>
                  <a:srgbClr val="002060"/>
                </a:solidFill>
                <a:effectLst>
                  <a:outerShdw blurRad="38100" dist="38100" dir="2700000" algn="tl">
                    <a:srgbClr val="000000">
                      <a:alpha val="43137"/>
                    </a:srgbClr>
                  </a:outerShdw>
                </a:effectLst>
              </a:rPr>
              <a:t>life</a:t>
            </a:r>
            <a:r>
              <a:rPr lang="uk-UA" sz="2000" dirty="0">
                <a:solidFill>
                  <a:srgbClr val="00206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9798188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683568" y="188640"/>
            <a:ext cx="3692319" cy="5976664"/>
          </a:xfrm>
        </p:spPr>
        <p:txBody>
          <a:bodyPr>
            <a:normAutofit/>
          </a:bodyPr>
          <a:lstStyle/>
          <a:p>
            <a:pPr marL="0" indent="0">
              <a:buNone/>
            </a:pPr>
            <a:r>
              <a:rPr lang="ru-RU" dirty="0" smtClean="0"/>
              <a:t>   </a:t>
            </a:r>
          </a:p>
          <a:p>
            <a:pPr marL="0" indent="0">
              <a:buNone/>
            </a:pPr>
            <a:endParaRPr lang="ru-RU" sz="2400" dirty="0"/>
          </a:p>
          <a:p>
            <a:pPr marL="0" indent="0">
              <a:buNone/>
            </a:pPr>
            <a:endParaRPr lang="ru-RU" sz="2400" dirty="0" smtClean="0"/>
          </a:p>
          <a:p>
            <a:pPr marL="0" indent="0">
              <a:buNone/>
            </a:pPr>
            <a:endParaRPr lang="ru-RU" sz="2400" dirty="0"/>
          </a:p>
          <a:p>
            <a:pPr marL="0" indent="0" algn="ctr">
              <a:buNone/>
            </a:pPr>
            <a:r>
              <a:rPr lang="en-US" sz="2400" dirty="0">
                <a:solidFill>
                  <a:srgbClr val="FFFF00"/>
                </a:solidFill>
              </a:rPr>
              <a:t>The source of the work is the diary of Joseph </a:t>
            </a:r>
            <a:r>
              <a:rPr lang="en-US" sz="2400" dirty="0" err="1">
                <a:solidFill>
                  <a:srgbClr val="FFFF00"/>
                </a:solidFill>
              </a:rPr>
              <a:t>Butovetsky's</a:t>
            </a:r>
            <a:r>
              <a:rPr lang="en-US" sz="2400" dirty="0">
                <a:solidFill>
                  <a:srgbClr val="FFFF00"/>
                </a:solidFill>
              </a:rPr>
              <a:t> Jewish boy 1941-1949 - one of many documentary evidence of the genocide of Jews in the Kirovograd region</a:t>
            </a:r>
            <a:r>
              <a:rPr lang="ru-RU" sz="2400" dirty="0" smtClean="0">
                <a:solidFill>
                  <a:srgbClr val="FFFF00"/>
                </a:solidFill>
              </a:rPr>
              <a:t>.</a:t>
            </a:r>
            <a:endParaRPr lang="ru-RU" sz="2400" dirty="0">
              <a:solidFill>
                <a:srgbClr val="FFFF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887" y="0"/>
            <a:ext cx="4768113" cy="6846987"/>
          </a:xfrm>
          <a:prstGeom prst="rect">
            <a:avLst/>
          </a:prstGeom>
        </p:spPr>
      </p:pic>
    </p:spTree>
    <p:extLst>
      <p:ext uri="{BB962C8B-B14F-4D97-AF65-F5344CB8AC3E}">
        <p14:creationId xmlns:p14="http://schemas.microsoft.com/office/powerpoint/2010/main" val="13518603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923330"/>
            <a:ext cx="3816424" cy="5674022"/>
          </a:xfrm>
        </p:spPr>
        <p:txBody>
          <a:bodyPr>
            <a:normAutofit/>
          </a:bodyPr>
          <a:lstStyle/>
          <a:p>
            <a:r>
              <a:rPr lang="en-US" sz="1600" b="1" dirty="0">
                <a:solidFill>
                  <a:srgbClr val="FFFF00"/>
                </a:solidFill>
                <a:effectLst>
                  <a:outerShdw blurRad="38100" dist="38100" dir="2700000" algn="tl">
                    <a:srgbClr val="000000">
                      <a:alpha val="43137"/>
                    </a:srgbClr>
                  </a:outerShdw>
                </a:effectLst>
              </a:rPr>
              <a:t>It is said that immediately after the birth of a child in the sky a new star flares up to the moment of human death. </a:t>
            </a:r>
            <a:r>
              <a:rPr lang="en-US" sz="1600" b="1" dirty="0" smtClean="0">
                <a:solidFill>
                  <a:srgbClr val="FFFF00"/>
                </a:solidFill>
                <a:effectLst>
                  <a:outerShdw blurRad="38100" dist="38100" dir="2700000" algn="tl">
                    <a:srgbClr val="000000">
                      <a:alpha val="43137"/>
                    </a:srgbClr>
                  </a:outerShdw>
                </a:effectLst>
              </a:rPr>
              <a:t>Star of Joseph </a:t>
            </a:r>
            <a:r>
              <a:rPr lang="en-US" sz="1600" b="1" dirty="0">
                <a:solidFill>
                  <a:srgbClr val="FFFF00"/>
                </a:solidFill>
                <a:effectLst>
                  <a:outerShdw blurRad="38100" dist="38100" dir="2700000" algn="tl">
                    <a:srgbClr val="000000">
                      <a:alpha val="43137"/>
                    </a:srgbClr>
                  </a:outerShdw>
                </a:effectLst>
              </a:rPr>
              <a:t>was proclaimed on April 25, 1928, when </a:t>
            </a:r>
            <a:r>
              <a:rPr lang="en-US" sz="1600" b="1" dirty="0" smtClean="0">
                <a:solidFill>
                  <a:srgbClr val="FFFF00"/>
                </a:solidFill>
                <a:effectLst>
                  <a:outerShdw blurRad="38100" dist="38100" dir="2700000" algn="tl">
                    <a:srgbClr val="000000">
                      <a:alpha val="43137"/>
                    </a:srgbClr>
                  </a:outerShdw>
                </a:effectLst>
              </a:rPr>
              <a:t>to the </a:t>
            </a:r>
            <a:r>
              <a:rPr lang="en-US" sz="1600" b="1" dirty="0">
                <a:solidFill>
                  <a:srgbClr val="FFFF00"/>
                </a:solidFill>
                <a:effectLst>
                  <a:outerShdw blurRad="38100" dist="38100" dir="2700000" algn="tl">
                    <a:srgbClr val="000000">
                      <a:alpha val="43137"/>
                    </a:srgbClr>
                  </a:outerShdw>
                </a:effectLst>
              </a:rPr>
              <a:t>family of Mary and Jacob </a:t>
            </a:r>
            <a:r>
              <a:rPr lang="en-US" sz="1600" b="1" dirty="0" err="1">
                <a:solidFill>
                  <a:srgbClr val="FFFF00"/>
                </a:solidFill>
                <a:effectLst>
                  <a:outerShdw blurRad="38100" dist="38100" dir="2700000" algn="tl">
                    <a:srgbClr val="000000">
                      <a:alpha val="43137"/>
                    </a:srgbClr>
                  </a:outerShdw>
                </a:effectLst>
              </a:rPr>
              <a:t>Butovetsky</a:t>
            </a:r>
            <a:r>
              <a:rPr lang="en-US" sz="1600" b="1" dirty="0">
                <a:solidFill>
                  <a:srgbClr val="FFFF00"/>
                </a:solidFill>
                <a:effectLst>
                  <a:outerShdw blurRad="38100" dist="38100" dir="2700000" algn="tl">
                    <a:srgbClr val="000000">
                      <a:alpha val="43137"/>
                    </a:srgbClr>
                  </a:outerShdw>
                </a:effectLst>
              </a:rPr>
              <a:t> </a:t>
            </a:r>
            <a:r>
              <a:rPr lang="en-US" sz="1600" b="1" dirty="0" smtClean="0">
                <a:solidFill>
                  <a:srgbClr val="FFFF00"/>
                </a:solidFill>
                <a:effectLst>
                  <a:outerShdw blurRad="38100" dist="38100" dir="2700000" algn="tl">
                    <a:srgbClr val="000000">
                      <a:alpha val="43137"/>
                    </a:srgbClr>
                  </a:outerShdw>
                </a:effectLst>
              </a:rPr>
              <a:t>came happiness - their son. He was an eighth child in this family. </a:t>
            </a:r>
            <a:r>
              <a:rPr lang="en-US" sz="1600" b="1" dirty="0">
                <a:solidFill>
                  <a:srgbClr val="FFFF00"/>
                </a:solidFill>
                <a:effectLst>
                  <a:outerShdw blurRad="38100" dist="38100" dir="2700000" algn="tl">
                    <a:srgbClr val="000000">
                      <a:alpha val="43137"/>
                    </a:srgbClr>
                  </a:outerShdw>
                </a:effectLst>
              </a:rPr>
              <a:t>In the future, he was destined to go through the occupation of his native city, prosecution of hiding, the ghetto, and then transfer it to the pages of the diary, so that </a:t>
            </a:r>
            <a:r>
              <a:rPr lang="en-US" sz="1600" b="1" dirty="0" smtClean="0">
                <a:solidFill>
                  <a:srgbClr val="FFFF00"/>
                </a:solidFill>
                <a:effectLst>
                  <a:outerShdw blurRad="38100" dist="38100" dir="2700000" algn="tl">
                    <a:srgbClr val="000000">
                      <a:alpha val="43137"/>
                    </a:srgbClr>
                  </a:outerShdw>
                </a:effectLst>
              </a:rPr>
              <a:t>future </a:t>
            </a:r>
            <a:r>
              <a:rPr lang="en-US" sz="1600" b="1" dirty="0">
                <a:solidFill>
                  <a:srgbClr val="FFFF00"/>
                </a:solidFill>
                <a:effectLst>
                  <a:outerShdw blurRad="38100" dist="38100" dir="2700000" algn="tl">
                    <a:srgbClr val="000000">
                      <a:alpha val="43137"/>
                    </a:srgbClr>
                  </a:outerShdw>
                </a:effectLst>
              </a:rPr>
              <a:t>generations could find out the terrible truth of those days </a:t>
            </a:r>
            <a:r>
              <a:rPr lang="en-US" sz="1600" b="1" dirty="0" smtClean="0">
                <a:solidFill>
                  <a:srgbClr val="FFFF00"/>
                </a:solidFill>
                <a:effectLst>
                  <a:outerShdw blurRad="38100" dist="38100" dir="2700000" algn="tl">
                    <a:srgbClr val="000000">
                      <a:alpha val="43137"/>
                    </a:srgbClr>
                  </a:outerShdw>
                </a:effectLst>
              </a:rPr>
              <a:t>of </a:t>
            </a:r>
            <a:r>
              <a:rPr lang="en-US" sz="1600" b="1" dirty="0">
                <a:solidFill>
                  <a:srgbClr val="FFFF00"/>
                </a:solidFill>
                <a:effectLst>
                  <a:outerShdw blurRad="38100" dist="38100" dir="2700000" algn="tl">
                    <a:srgbClr val="000000">
                      <a:alpha val="43137"/>
                    </a:srgbClr>
                  </a:outerShdw>
                </a:effectLst>
              </a:rPr>
              <a:t>terror</a:t>
            </a:r>
            <a:r>
              <a:rPr lang="en-US" sz="1600" b="1" dirty="0" smtClean="0">
                <a:solidFill>
                  <a:srgbClr val="FFFF00"/>
                </a:solidFill>
                <a:effectLst>
                  <a:outerShdw blurRad="38100" dist="38100" dir="2700000" algn="tl">
                    <a:srgbClr val="000000">
                      <a:alpha val="43137"/>
                    </a:srgbClr>
                  </a:outerShdw>
                </a:effectLst>
              </a:rPr>
              <a:t>.</a:t>
            </a:r>
            <a:endParaRPr lang="ru-RU" sz="1600" dirty="0">
              <a:solidFill>
                <a:srgbClr val="FFFF00"/>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6319" y="0"/>
            <a:ext cx="4657681" cy="6858000"/>
          </a:xfrm>
        </p:spPr>
      </p:pic>
      <p:sp>
        <p:nvSpPr>
          <p:cNvPr id="5" name="Прямоугольник 4"/>
          <p:cNvSpPr/>
          <p:nvPr/>
        </p:nvSpPr>
        <p:spPr>
          <a:xfrm>
            <a:off x="0" y="0"/>
            <a:ext cx="4283968" cy="923330"/>
          </a:xfrm>
          <a:prstGeom prst="rect">
            <a:avLst/>
          </a:prstGeom>
        </p:spPr>
        <p:txBody>
          <a:bodyPr wrap="square">
            <a:spAutoFit/>
          </a:bodyPr>
          <a:lstStyle/>
          <a:p>
            <a:r>
              <a:rPr lang="ru-RU" b="1" dirty="0" smtClean="0">
                <a:solidFill>
                  <a:srgbClr val="FFC000"/>
                </a:solidFill>
                <a:effectLst>
                  <a:outerShdw blurRad="38100" dist="38100" dir="2700000" algn="tl">
                    <a:srgbClr val="000000">
                      <a:alpha val="43137"/>
                    </a:srgbClr>
                  </a:outerShdw>
                </a:effectLst>
              </a:rPr>
              <a:t>  </a:t>
            </a:r>
            <a:r>
              <a:rPr lang="en-US" b="1" dirty="0">
                <a:solidFill>
                  <a:srgbClr val="FFC000"/>
                </a:solidFill>
                <a:effectLst>
                  <a:outerShdw blurRad="38100" dist="38100" dir="2700000" algn="tl">
                    <a:srgbClr val="000000">
                      <a:alpha val="43137"/>
                    </a:srgbClr>
                  </a:outerShdw>
                </a:effectLst>
              </a:rPr>
              <a:t>Often life is limited to testimony</a:t>
            </a:r>
          </a:p>
          <a:p>
            <a:r>
              <a:rPr lang="en-US" b="1" dirty="0">
                <a:solidFill>
                  <a:srgbClr val="FFC000"/>
                </a:solidFill>
                <a:effectLst>
                  <a:outerShdw blurRad="38100" dist="38100" dir="2700000" algn="tl">
                    <a:srgbClr val="000000">
                      <a:alpha val="43137"/>
                    </a:srgbClr>
                  </a:outerShdw>
                </a:effectLst>
              </a:rPr>
              <a:t>                          about birth</a:t>
            </a:r>
          </a:p>
          <a:p>
            <a:r>
              <a:rPr lang="en-US" b="1" dirty="0">
                <a:solidFill>
                  <a:srgbClr val="FFC000"/>
                </a:solidFill>
                <a:effectLst>
                  <a:outerShdw blurRad="38100" dist="38100" dir="2700000" algn="tl">
                    <a:srgbClr val="000000">
                      <a:alpha val="43137"/>
                    </a:srgbClr>
                  </a:outerShdw>
                </a:effectLst>
              </a:rPr>
              <a:t>                                                  </a:t>
            </a:r>
            <a:r>
              <a:rPr lang="en-US" b="1" dirty="0" smtClean="0">
                <a:solidFill>
                  <a:srgbClr val="FFC000"/>
                </a:solidFill>
                <a:effectLst>
                  <a:outerShdw blurRad="38100" dist="38100" dir="2700000" algn="tl">
                    <a:srgbClr val="000000">
                      <a:alpha val="43137"/>
                    </a:srgbClr>
                  </a:outerShdw>
                </a:effectLst>
              </a:rPr>
              <a:t> </a:t>
            </a:r>
            <a:r>
              <a:rPr lang="en-US" b="1" dirty="0">
                <a:solidFill>
                  <a:srgbClr val="FFC000"/>
                </a:solidFill>
                <a:effectLst>
                  <a:outerShdw blurRad="38100" dist="38100" dir="2700000" algn="tl">
                    <a:srgbClr val="000000">
                      <a:alpha val="43137"/>
                    </a:srgbClr>
                  </a:outerShdw>
                </a:effectLst>
              </a:rPr>
              <a:t>Sergey </a:t>
            </a:r>
            <a:r>
              <a:rPr lang="en-US" b="1" dirty="0" err="1">
                <a:solidFill>
                  <a:srgbClr val="FFC000"/>
                </a:solidFill>
                <a:effectLst>
                  <a:outerShdw blurRad="38100" dist="38100" dir="2700000" algn="tl">
                    <a:srgbClr val="000000">
                      <a:alpha val="43137"/>
                    </a:srgbClr>
                  </a:outerShdw>
                </a:effectLst>
              </a:rPr>
              <a:t>Zhadan</a:t>
            </a:r>
            <a:endParaRPr lang="ru-RU" b="1" dirty="0">
              <a:solidFill>
                <a:srgbClr val="FFC000"/>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65256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512" t="5459" r="8670" b="10768"/>
          <a:stretch/>
        </p:blipFill>
        <p:spPr>
          <a:xfrm>
            <a:off x="1151620" y="255796"/>
            <a:ext cx="6696744" cy="3466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827584" y="1988840"/>
            <a:ext cx="7344816" cy="584775"/>
          </a:xfrm>
          <a:prstGeom prst="rect">
            <a:avLst/>
          </a:prstGeom>
        </p:spPr>
        <p:txBody>
          <a:bodyPr wrap="square">
            <a:spAutoFit/>
          </a:bodyPr>
          <a:lstStyle/>
          <a:p>
            <a:r>
              <a:rPr lang="ru-RU" sz="3200" dirty="0" smtClean="0">
                <a:solidFill>
                  <a:schemeClr val="bg2"/>
                </a:solidFill>
              </a:rPr>
              <a:t>. </a:t>
            </a:r>
            <a:endParaRPr lang="ru-RU" sz="3200" dirty="0">
              <a:solidFill>
                <a:schemeClr val="bg2"/>
              </a:solidFill>
            </a:endParaRPr>
          </a:p>
        </p:txBody>
      </p:sp>
      <p:sp>
        <p:nvSpPr>
          <p:cNvPr id="7" name="Прямоугольник 6"/>
          <p:cNvSpPr/>
          <p:nvPr/>
        </p:nvSpPr>
        <p:spPr>
          <a:xfrm>
            <a:off x="1191140" y="3284984"/>
            <a:ext cx="6617704" cy="2923877"/>
          </a:xfrm>
          <a:prstGeom prst="rect">
            <a:avLst/>
          </a:prstGeom>
        </p:spPr>
        <p:txBody>
          <a:bodyPr wrap="square">
            <a:spAutoFit/>
          </a:bodyPr>
          <a:lstStyle/>
          <a:p>
            <a:endParaRPr lang="ru-RU" sz="2800" dirty="0" smtClean="0">
              <a:solidFill>
                <a:schemeClr val="bg1"/>
              </a:solidFill>
            </a:endParaRPr>
          </a:p>
          <a:p>
            <a:endParaRPr lang="ru-RU" sz="2800" dirty="0">
              <a:solidFill>
                <a:schemeClr val="bg1"/>
              </a:solidFill>
            </a:endParaRPr>
          </a:p>
          <a:p>
            <a:pPr algn="ctr"/>
            <a:r>
              <a:rPr lang="ru-RU" sz="2800" b="1" dirty="0" smtClean="0">
                <a:solidFill>
                  <a:srgbClr val="FFC000"/>
                </a:solidFill>
                <a:effectLst>
                  <a:outerShdw blurRad="38100" dist="38100" dir="2700000" algn="tl">
                    <a:srgbClr val="000000">
                      <a:alpha val="43137"/>
                    </a:srgbClr>
                  </a:outerShdw>
                </a:effectLst>
              </a:rPr>
              <a:t>   </a:t>
            </a:r>
            <a:r>
              <a:rPr lang="en-US" sz="2000" b="1" dirty="0">
                <a:solidFill>
                  <a:srgbClr val="FFC000"/>
                </a:solidFill>
                <a:effectLst>
                  <a:outerShdw blurRad="38100" dist="38100" dir="2700000" algn="tl">
                    <a:srgbClr val="000000">
                      <a:alpha val="43137"/>
                    </a:srgbClr>
                  </a:outerShdw>
                </a:effectLst>
              </a:rPr>
              <a:t>The story reveals </a:t>
            </a:r>
            <a:r>
              <a:rPr lang="en-US" sz="2000" b="1" dirty="0" smtClean="0">
                <a:solidFill>
                  <a:srgbClr val="FFC000"/>
                </a:solidFill>
                <a:effectLst>
                  <a:outerShdw blurRad="38100" dist="38100" dir="2700000" algn="tl">
                    <a:srgbClr val="000000">
                      <a:alpha val="43137"/>
                    </a:srgbClr>
                  </a:outerShdw>
                </a:effectLst>
              </a:rPr>
              <a:t>the previously </a:t>
            </a:r>
            <a:r>
              <a:rPr lang="en-US" sz="2000" b="1" dirty="0">
                <a:solidFill>
                  <a:srgbClr val="FFC000"/>
                </a:solidFill>
                <a:effectLst>
                  <a:outerShdw blurRad="38100" dist="38100" dir="2700000" algn="tl">
                    <a:srgbClr val="000000">
                      <a:alpha val="43137"/>
                    </a:srgbClr>
                  </a:outerShdw>
                </a:effectLst>
              </a:rPr>
              <a:t>concealed by </a:t>
            </a:r>
            <a:r>
              <a:rPr lang="en-US" sz="2000" b="1" dirty="0" smtClean="0">
                <a:solidFill>
                  <a:srgbClr val="FFC000"/>
                </a:solidFill>
                <a:effectLst>
                  <a:outerShdw blurRad="38100" dist="38100" dir="2700000" algn="tl">
                    <a:srgbClr val="000000">
                      <a:alpha val="43137"/>
                    </a:srgbClr>
                  </a:outerShdw>
                </a:effectLst>
              </a:rPr>
              <a:t>history </a:t>
            </a:r>
            <a:r>
              <a:rPr lang="en-US" sz="2000" b="1" dirty="0">
                <a:solidFill>
                  <a:srgbClr val="FFC000"/>
                </a:solidFill>
                <a:effectLst>
                  <a:outerShdw blurRad="38100" dist="38100" dir="2700000" algn="tl">
                    <a:srgbClr val="000000">
                      <a:alpha val="43137"/>
                    </a:srgbClr>
                  </a:outerShdw>
                </a:effectLst>
              </a:rPr>
              <a:t>aspects of the tragedy</a:t>
            </a:r>
            <a:r>
              <a:rPr lang="en-US" sz="2000" b="1" dirty="0" smtClean="0">
                <a:solidFill>
                  <a:srgbClr val="FFC000"/>
                </a:solidFill>
                <a:effectLst>
                  <a:outerShdw blurRad="38100" dist="38100" dir="2700000" algn="tl">
                    <a:srgbClr val="000000">
                      <a:alpha val="43137"/>
                    </a:srgbClr>
                  </a:outerShdw>
                </a:effectLst>
              </a:rPr>
              <a:t>, </a:t>
            </a:r>
            <a:r>
              <a:rPr lang="en-US" sz="2000" b="1" dirty="0">
                <a:solidFill>
                  <a:srgbClr val="FFC000"/>
                </a:solidFill>
                <a:effectLst>
                  <a:outerShdw blurRad="38100" dist="38100" dir="2700000" algn="tl">
                    <a:srgbClr val="000000">
                      <a:alpha val="43137"/>
                    </a:srgbClr>
                  </a:outerShdw>
                </a:effectLst>
              </a:rPr>
              <a:t>which took place on the territory of our native land.</a:t>
            </a:r>
          </a:p>
          <a:p>
            <a:pPr algn="ctr"/>
            <a:r>
              <a:rPr lang="en-US" sz="2000" b="1" dirty="0">
                <a:solidFill>
                  <a:srgbClr val="FFC000"/>
                </a:solidFill>
                <a:effectLst>
                  <a:outerShdw blurRad="38100" dist="38100" dir="2700000" algn="tl">
                    <a:srgbClr val="000000">
                      <a:alpha val="43137"/>
                    </a:srgbClr>
                  </a:outerShdw>
                </a:effectLst>
              </a:rPr>
              <a:t>     This promotes awareness not only of the fact that the Holocaust took place in the central Ukrainian region, but also allows </a:t>
            </a:r>
            <a:r>
              <a:rPr lang="en-US" sz="2000" b="1" dirty="0" smtClean="0">
                <a:solidFill>
                  <a:srgbClr val="FFC000"/>
                </a:solidFill>
                <a:effectLst>
                  <a:outerShdw blurRad="38100" dist="38100" dir="2700000" algn="tl">
                    <a:srgbClr val="000000">
                      <a:alpha val="43137"/>
                    </a:srgbClr>
                  </a:outerShdw>
                </a:effectLst>
              </a:rPr>
              <a:t>to think about </a:t>
            </a:r>
            <a:r>
              <a:rPr lang="en-US" sz="2000" b="1" dirty="0">
                <a:solidFill>
                  <a:srgbClr val="FFC000"/>
                </a:solidFill>
                <a:effectLst>
                  <a:outerShdw blurRad="38100" dist="38100" dir="2700000" algn="tl">
                    <a:srgbClr val="000000">
                      <a:alpha val="43137"/>
                    </a:srgbClr>
                  </a:outerShdw>
                </a:effectLst>
              </a:rPr>
              <a:t>its true scale.</a:t>
            </a:r>
            <a:endParaRPr lang="ru-RU" sz="2000" b="1" dirty="0" smtClean="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260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9883" y="1765598"/>
            <a:ext cx="3122037" cy="4525963"/>
          </a:xfrm>
        </p:spPr>
        <p:txBody>
          <a:bodyPr>
            <a:normAutofit fontScale="92500" lnSpcReduction="10000"/>
          </a:bodyPr>
          <a:lstStyle/>
          <a:p>
            <a:pPr marL="0" indent="0" algn="ctr">
              <a:buNone/>
            </a:pPr>
            <a:r>
              <a:rPr lang="ru-RU" dirty="0" smtClean="0"/>
              <a:t>   </a:t>
            </a:r>
            <a:r>
              <a:rPr lang="en-US" sz="2000" b="1" dirty="0">
                <a:solidFill>
                  <a:srgbClr val="FFC000"/>
                </a:solidFill>
                <a:effectLst>
                  <a:outerShdw blurRad="38100" dist="38100" dir="2700000" algn="tl">
                    <a:srgbClr val="000000">
                      <a:alpha val="43137"/>
                    </a:srgbClr>
                  </a:outerShdw>
                </a:effectLst>
              </a:rPr>
              <a:t>The diary of Joseph </a:t>
            </a:r>
            <a:r>
              <a:rPr lang="en-US" sz="2000" b="1" dirty="0" err="1">
                <a:solidFill>
                  <a:srgbClr val="FFC000"/>
                </a:solidFill>
                <a:effectLst>
                  <a:outerShdw blurRad="38100" dist="38100" dir="2700000" algn="tl">
                    <a:srgbClr val="000000">
                      <a:alpha val="43137"/>
                    </a:srgbClr>
                  </a:outerShdw>
                </a:effectLst>
              </a:rPr>
              <a:t>Butovetsky</a:t>
            </a:r>
            <a:r>
              <a:rPr lang="en-US" sz="2000" b="1" dirty="0">
                <a:solidFill>
                  <a:srgbClr val="FFC000"/>
                </a:solidFill>
                <a:effectLst>
                  <a:outerShdw blurRad="38100" dist="38100" dir="2700000" algn="tl">
                    <a:srgbClr val="000000">
                      <a:alpha val="43137"/>
                    </a:srgbClr>
                  </a:outerShdw>
                </a:effectLst>
              </a:rPr>
              <a:t> was written in </a:t>
            </a:r>
            <a:r>
              <a:rPr lang="en-US" sz="2000" b="1" dirty="0" smtClean="0">
                <a:solidFill>
                  <a:srgbClr val="FFC000"/>
                </a:solidFill>
                <a:effectLst>
                  <a:outerShdw blurRad="38100" dist="38100" dir="2700000" algn="tl">
                    <a:srgbClr val="000000">
                      <a:alpha val="43137"/>
                    </a:srgbClr>
                  </a:outerShdw>
                </a:effectLst>
              </a:rPr>
              <a:t>1941, </a:t>
            </a:r>
            <a:r>
              <a:rPr lang="en-US" sz="2000" b="1" dirty="0">
                <a:solidFill>
                  <a:srgbClr val="FFC000"/>
                </a:solidFill>
                <a:effectLst>
                  <a:outerShdw blurRad="38100" dist="38100" dir="2700000" algn="tl">
                    <a:srgbClr val="000000">
                      <a:alpha val="43137"/>
                    </a:srgbClr>
                  </a:outerShdw>
                </a:effectLst>
              </a:rPr>
              <a:t>before the diary of </a:t>
            </a:r>
            <a:r>
              <a:rPr lang="en-US" sz="2000" b="1" dirty="0" smtClean="0">
                <a:solidFill>
                  <a:srgbClr val="FFC000"/>
                </a:solidFill>
                <a:effectLst>
                  <a:outerShdw blurRad="38100" dist="38100" dir="2700000" algn="tl">
                    <a:srgbClr val="000000">
                      <a:alpha val="43137"/>
                    </a:srgbClr>
                  </a:outerShdw>
                </a:effectLst>
              </a:rPr>
              <a:t>Anna </a:t>
            </a:r>
            <a:r>
              <a:rPr lang="en-US" sz="2000" b="1" dirty="0">
                <a:solidFill>
                  <a:srgbClr val="FFC000"/>
                </a:solidFill>
                <a:effectLst>
                  <a:outerShdw blurRad="38100" dist="38100" dir="2700000" algn="tl">
                    <a:srgbClr val="000000">
                      <a:alpha val="43137"/>
                    </a:srgbClr>
                  </a:outerShdw>
                </a:effectLst>
              </a:rPr>
              <a:t>Frank. Different countries, different people, similar </a:t>
            </a:r>
            <a:r>
              <a:rPr lang="en-US" sz="2000" b="1" dirty="0" smtClean="0">
                <a:solidFill>
                  <a:srgbClr val="FFC000"/>
                </a:solidFill>
                <a:effectLst>
                  <a:outerShdw blurRad="38100" dist="38100" dir="2700000" algn="tl">
                    <a:srgbClr val="000000">
                      <a:alpha val="43137"/>
                    </a:srgbClr>
                  </a:outerShdw>
                </a:effectLst>
              </a:rPr>
              <a:t>destinies. </a:t>
            </a:r>
            <a:r>
              <a:rPr lang="en-US" sz="2000" b="1" dirty="0">
                <a:solidFill>
                  <a:srgbClr val="FFC000"/>
                </a:solidFill>
                <a:effectLst>
                  <a:outerShdw blurRad="38100" dist="38100" dir="2700000" algn="tl">
                    <a:srgbClr val="000000">
                      <a:alpha val="43137"/>
                    </a:srgbClr>
                  </a:outerShdw>
                </a:effectLst>
              </a:rPr>
              <a:t>At the time </a:t>
            </a:r>
            <a:r>
              <a:rPr lang="en-US" sz="2000" b="1" dirty="0" smtClean="0">
                <a:solidFill>
                  <a:srgbClr val="FFC000"/>
                </a:solidFill>
                <a:effectLst>
                  <a:outerShdw blurRad="38100" dist="38100" dir="2700000" algn="tl">
                    <a:srgbClr val="000000">
                      <a:alpha val="43137"/>
                    </a:srgbClr>
                  </a:outerShdw>
                </a:effectLst>
              </a:rPr>
              <a:t>of Holocaust, they</a:t>
            </a:r>
            <a:r>
              <a:rPr lang="uk-UA" sz="2000" b="1" dirty="0" smtClean="0">
                <a:solidFill>
                  <a:srgbClr val="FFC000"/>
                </a:solidFill>
                <a:effectLst>
                  <a:outerShdw blurRad="38100" dist="38100" dir="2700000" algn="tl">
                    <a:srgbClr val="000000">
                      <a:alpha val="43137"/>
                    </a:srgbClr>
                  </a:outerShdw>
                </a:effectLst>
              </a:rPr>
              <a:t> </a:t>
            </a:r>
            <a:r>
              <a:rPr lang="en-US" sz="2000" b="1" dirty="0" smtClean="0">
                <a:solidFill>
                  <a:srgbClr val="FFC000"/>
                </a:solidFill>
                <a:effectLst>
                  <a:outerShdw blurRad="38100" dist="38100" dir="2700000" algn="tl">
                    <a:srgbClr val="000000">
                      <a:alpha val="43137"/>
                    </a:srgbClr>
                  </a:outerShdw>
                </a:effectLst>
              </a:rPr>
              <a:t>were </a:t>
            </a:r>
            <a:r>
              <a:rPr lang="en-US" sz="2000" b="1" dirty="0">
                <a:solidFill>
                  <a:srgbClr val="FFC000"/>
                </a:solidFill>
                <a:effectLst>
                  <a:outerShdw blurRad="38100" dist="38100" dir="2700000" algn="tl">
                    <a:srgbClr val="000000">
                      <a:alpha val="43137"/>
                    </a:srgbClr>
                  </a:outerShdw>
                </a:effectLst>
              </a:rPr>
              <a:t>not </a:t>
            </a:r>
            <a:r>
              <a:rPr lang="en-US" sz="2000" b="1" dirty="0" smtClean="0">
                <a:solidFill>
                  <a:srgbClr val="FFC000"/>
                </a:solidFill>
                <a:effectLst>
                  <a:outerShdw blurRad="38100" dist="38100" dir="2700000" algn="tl">
                    <a:srgbClr val="000000">
                      <a:alpha val="43137"/>
                    </a:srgbClr>
                  </a:outerShdw>
                </a:effectLst>
              </a:rPr>
              <a:t>sacrifices, they were </a:t>
            </a:r>
            <a:r>
              <a:rPr lang="en-US" sz="2000" b="1" dirty="0">
                <a:solidFill>
                  <a:srgbClr val="FFC000"/>
                </a:solidFill>
                <a:effectLst>
                  <a:outerShdw blurRad="38100" dist="38100" dir="2700000" algn="tl">
                    <a:srgbClr val="000000">
                      <a:alpha val="43137"/>
                    </a:srgbClr>
                  </a:outerShdw>
                </a:effectLst>
              </a:rPr>
              <a:t>the </a:t>
            </a:r>
            <a:r>
              <a:rPr lang="en-US" sz="2000" b="1" dirty="0" smtClean="0">
                <a:solidFill>
                  <a:srgbClr val="FFC000"/>
                </a:solidFill>
                <a:effectLst>
                  <a:outerShdw blurRad="38100" dist="38100" dir="2700000" algn="tl">
                    <a:srgbClr val="000000">
                      <a:alpha val="43137"/>
                    </a:srgbClr>
                  </a:outerShdw>
                </a:effectLst>
              </a:rPr>
              <a:t>fighters, who </a:t>
            </a:r>
            <a:r>
              <a:rPr lang="en-US" sz="2000" b="1" dirty="0">
                <a:solidFill>
                  <a:srgbClr val="FFC000"/>
                </a:solidFill>
                <a:effectLst>
                  <a:outerShdw blurRad="38100" dist="38100" dir="2700000" algn="tl">
                    <a:srgbClr val="000000">
                      <a:alpha val="43137"/>
                    </a:srgbClr>
                  </a:outerShdw>
                </a:effectLst>
              </a:rPr>
              <a:t>desperately believed that their notes </a:t>
            </a:r>
            <a:r>
              <a:rPr lang="en-US" sz="2000" b="1" dirty="0" smtClean="0">
                <a:solidFill>
                  <a:srgbClr val="FFC000"/>
                </a:solidFill>
                <a:effectLst>
                  <a:outerShdw blurRad="38100" dist="38100" dir="2700000" algn="tl">
                    <a:srgbClr val="000000">
                      <a:alpha val="43137"/>
                    </a:srgbClr>
                  </a:outerShdw>
                </a:effectLst>
              </a:rPr>
              <a:t>will be found by relatives, that their notes </a:t>
            </a:r>
            <a:r>
              <a:rPr lang="en-US" sz="2000" b="1" dirty="0">
                <a:solidFill>
                  <a:srgbClr val="FFC000"/>
                </a:solidFill>
                <a:effectLst>
                  <a:outerShdw blurRad="38100" dist="38100" dir="2700000" algn="tl">
                    <a:srgbClr val="000000">
                      <a:alpha val="43137"/>
                    </a:srgbClr>
                  </a:outerShdw>
                </a:effectLst>
              </a:rPr>
              <a:t>could describe the creepy days of systematic extermination of Jews</a:t>
            </a:r>
            <a:r>
              <a:rPr lang="en-US" dirty="0">
                <a:solidFill>
                  <a:srgbClr val="FFC000"/>
                </a:solidFill>
              </a:rPr>
              <a:t>.</a:t>
            </a:r>
            <a:endParaRPr lang="ru-RU" sz="2400" dirty="0">
              <a:solidFill>
                <a:srgbClr val="FFC000"/>
              </a:solidFill>
            </a:endParaRPr>
          </a:p>
        </p:txBody>
      </p:sp>
      <p:pic>
        <p:nvPicPr>
          <p:cNvPr id="4" name="Рисунок 3"/>
          <p:cNvPicPr>
            <a:picLocks noChangeAspect="1"/>
          </p:cNvPicPr>
          <p:nvPr/>
        </p:nvPicPr>
        <p:blipFill>
          <a:blip r:embed="rId2"/>
          <a:stretch>
            <a:fillRect/>
          </a:stretch>
        </p:blipFill>
        <p:spPr>
          <a:xfrm>
            <a:off x="3851920" y="2780928"/>
            <a:ext cx="4241275" cy="27833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271986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ru-RU" sz="2000" b="1" dirty="0" smtClean="0">
                <a:solidFill>
                  <a:srgbClr val="FFC000"/>
                </a:solidFill>
                <a:effectLst>
                  <a:outerShdw blurRad="38100" dist="38100" dir="2700000" algn="tl">
                    <a:srgbClr val="000000">
                      <a:alpha val="43137"/>
                    </a:srgbClr>
                  </a:outerShdw>
                </a:effectLst>
              </a:rPr>
              <a:t>   </a:t>
            </a:r>
            <a:r>
              <a:rPr lang="en-US" sz="2000" b="1" dirty="0">
                <a:solidFill>
                  <a:srgbClr val="FFC000"/>
                </a:solidFill>
                <a:effectLst>
                  <a:outerShdw blurRad="38100" dist="38100" dir="2700000" algn="tl">
                    <a:srgbClr val="000000">
                      <a:alpha val="43137"/>
                    </a:srgbClr>
                  </a:outerShdw>
                </a:effectLst>
              </a:rPr>
              <a:t>During the occupation of </a:t>
            </a:r>
            <a:r>
              <a:rPr lang="en-US" sz="2000" b="1" dirty="0" err="1">
                <a:solidFill>
                  <a:srgbClr val="FFC000"/>
                </a:solidFill>
                <a:effectLst>
                  <a:outerShdw blurRad="38100" dist="38100" dir="2700000" algn="tl">
                    <a:srgbClr val="000000">
                      <a:alpha val="43137"/>
                    </a:srgbClr>
                  </a:outerShdw>
                </a:effectLst>
              </a:rPr>
              <a:t>Kirovohrad</a:t>
            </a:r>
            <a:r>
              <a:rPr lang="en-US" sz="2000" b="1" dirty="0">
                <a:solidFill>
                  <a:srgbClr val="FFC000"/>
                </a:solidFill>
                <a:effectLst>
                  <a:outerShdw blurRad="38100" dist="38100" dir="2700000" algn="tl">
                    <a:srgbClr val="000000">
                      <a:alpha val="43137"/>
                    </a:srgbClr>
                  </a:outerShdw>
                </a:effectLst>
              </a:rPr>
              <a:t> by the Nazis, the </a:t>
            </a:r>
            <a:r>
              <a:rPr lang="en-US" sz="2000" b="1" dirty="0" err="1">
                <a:solidFill>
                  <a:srgbClr val="FFC000"/>
                </a:solidFill>
                <a:effectLst>
                  <a:outerShdw blurRad="38100" dist="38100" dir="2700000" algn="tl">
                    <a:srgbClr val="000000">
                      <a:alpha val="43137"/>
                    </a:srgbClr>
                  </a:outerShdw>
                </a:effectLst>
              </a:rPr>
              <a:t>Butovetsky</a:t>
            </a:r>
            <a:r>
              <a:rPr lang="en-US" sz="2000" b="1" dirty="0">
                <a:solidFill>
                  <a:srgbClr val="FFC000"/>
                </a:solidFill>
                <a:effectLst>
                  <a:outerShdw blurRad="38100" dist="38100" dir="2700000" algn="tl">
                    <a:srgbClr val="000000">
                      <a:alpha val="43137"/>
                    </a:srgbClr>
                  </a:outerShdw>
                </a:effectLst>
              </a:rPr>
              <a:t> family became one of the many million victims of the Holocaust. After the father was taken in August </a:t>
            </a:r>
            <a:r>
              <a:rPr lang="en-US" sz="2000" b="1" dirty="0" smtClean="0">
                <a:solidFill>
                  <a:srgbClr val="FFC000"/>
                </a:solidFill>
                <a:effectLst>
                  <a:outerShdw blurRad="38100" dist="38100" dir="2700000" algn="tl">
                    <a:srgbClr val="000000">
                      <a:alpha val="43137"/>
                    </a:srgbClr>
                  </a:outerShdw>
                </a:effectLst>
              </a:rPr>
              <a:t>1941 for </a:t>
            </a:r>
            <a:r>
              <a:rPr lang="en-US" sz="2000" b="1" dirty="0">
                <a:solidFill>
                  <a:srgbClr val="FFC000"/>
                </a:solidFill>
                <a:effectLst>
                  <a:outerShdw blurRad="38100" dist="38100" dir="2700000" algn="tl">
                    <a:srgbClr val="000000">
                      <a:alpha val="43137"/>
                    </a:srgbClr>
                  </a:outerShdw>
                </a:effectLst>
              </a:rPr>
              <a:t>public works (according to the official </a:t>
            </a:r>
            <a:r>
              <a:rPr lang="en-US" sz="2000" b="1" dirty="0" smtClean="0">
                <a:solidFill>
                  <a:srgbClr val="FFC000"/>
                </a:solidFill>
                <a:effectLst>
                  <a:outerShdw blurRad="38100" dist="38100" dir="2700000" algn="tl">
                    <a:srgbClr val="000000">
                      <a:alpha val="43137"/>
                    </a:srgbClr>
                  </a:outerShdw>
                </a:effectLst>
              </a:rPr>
              <a:t>version), </a:t>
            </a:r>
            <a:r>
              <a:rPr lang="en-US" sz="2000" b="1" dirty="0">
                <a:solidFill>
                  <a:srgbClr val="FFC000"/>
                </a:solidFill>
                <a:effectLst>
                  <a:outerShdw blurRad="38100" dist="38100" dir="2700000" algn="tl">
                    <a:srgbClr val="000000">
                      <a:alpha val="43137"/>
                    </a:srgbClr>
                  </a:outerShdw>
                </a:effectLst>
              </a:rPr>
              <a:t>Joseph and his mother remained </a:t>
            </a:r>
            <a:r>
              <a:rPr lang="en-US" sz="2000" b="1" dirty="0" smtClean="0">
                <a:solidFill>
                  <a:srgbClr val="FFC000"/>
                </a:solidFill>
                <a:effectLst>
                  <a:outerShdw blurRad="38100" dist="38100" dir="2700000" algn="tl">
                    <a:srgbClr val="000000">
                      <a:alpha val="43137"/>
                    </a:srgbClr>
                  </a:outerShdw>
                </a:effectLst>
              </a:rPr>
              <a:t>at their neighbors </a:t>
            </a:r>
            <a:r>
              <a:rPr lang="en-US" sz="2000" b="1" dirty="0">
                <a:solidFill>
                  <a:srgbClr val="FFC000"/>
                </a:solidFill>
                <a:effectLst>
                  <a:outerShdw blurRad="38100" dist="38100" dir="2700000" algn="tl">
                    <a:srgbClr val="000000">
                      <a:alpha val="43137"/>
                    </a:srgbClr>
                  </a:outerShdw>
                </a:effectLst>
              </a:rPr>
              <a:t>until </a:t>
            </a:r>
            <a:r>
              <a:rPr lang="en-US" sz="2000" b="1" dirty="0" smtClean="0">
                <a:solidFill>
                  <a:srgbClr val="FFC000"/>
                </a:solidFill>
                <a:effectLst>
                  <a:outerShdw blurRad="38100" dist="38100" dir="2700000" algn="tl">
                    <a:srgbClr val="000000">
                      <a:alpha val="43137"/>
                    </a:srgbClr>
                  </a:outerShdw>
                </a:effectLst>
              </a:rPr>
              <a:t>spring, </a:t>
            </a:r>
            <a:r>
              <a:rPr lang="en-US" sz="2000" b="1" dirty="0">
                <a:solidFill>
                  <a:srgbClr val="FFC000"/>
                </a:solidFill>
                <a:effectLst>
                  <a:outerShdw blurRad="38100" dist="38100" dir="2700000" algn="tl">
                    <a:srgbClr val="000000">
                      <a:alpha val="43137"/>
                    </a:srgbClr>
                  </a:outerShdw>
                </a:effectLst>
              </a:rPr>
              <a:t>Anna and Semen </a:t>
            </a:r>
            <a:r>
              <a:rPr lang="en-US" sz="2000" b="1" dirty="0" err="1">
                <a:solidFill>
                  <a:srgbClr val="FFC000"/>
                </a:solidFill>
                <a:effectLst>
                  <a:outerShdw blurRad="38100" dist="38100" dir="2700000" algn="tl">
                    <a:srgbClr val="000000">
                      <a:alpha val="43137"/>
                    </a:srgbClr>
                  </a:outerShdw>
                </a:effectLst>
              </a:rPr>
              <a:t>Chernov</a:t>
            </a:r>
            <a:r>
              <a:rPr lang="en-US" sz="2000" b="1" dirty="0">
                <a:solidFill>
                  <a:srgbClr val="FFC000"/>
                </a:solidFill>
                <a:effectLst>
                  <a:outerShdw blurRad="38100" dist="38100" dir="2700000" algn="tl">
                    <a:srgbClr val="000000">
                      <a:alpha val="43137"/>
                    </a:srgbClr>
                  </a:outerShdw>
                </a:effectLst>
              </a:rPr>
              <a:t>, who, despite the threat of shooting, hid Jews at home.</a:t>
            </a:r>
            <a:endParaRPr lang="ru-RU" sz="2000" b="1" dirty="0">
              <a:solidFill>
                <a:srgbClr val="FFC000"/>
              </a:solidFill>
              <a:effectLst>
                <a:outerShdw blurRad="38100" dist="38100" dir="2700000" algn="tl">
                  <a:srgbClr val="000000">
                    <a:alpha val="43137"/>
                  </a:srgbClr>
                </a:outerShdw>
              </a:effectLst>
            </a:endParaRPr>
          </a:p>
        </p:txBody>
      </p:sp>
      <p:pic>
        <p:nvPicPr>
          <p:cNvPr id="1026" name="Picture 2" descr="Результат пошуку зображень за запитом &quot;окупація кіровограду&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06" r="8726"/>
          <a:stretch/>
        </p:blipFill>
        <p:spPr bwMode="auto">
          <a:xfrm>
            <a:off x="930897" y="3863181"/>
            <a:ext cx="3672408" cy="2510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4630756" y="3863180"/>
            <a:ext cx="3630314" cy="2510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499947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lgn="ctr">
              <a:buNone/>
            </a:pPr>
            <a:r>
              <a:rPr lang="ru-RU" sz="2400" b="1" dirty="0" smtClean="0">
                <a:solidFill>
                  <a:srgbClr val="FFC000"/>
                </a:solidFill>
                <a:effectLst>
                  <a:outerShdw blurRad="38100" dist="38100" dir="2700000" algn="tl">
                    <a:srgbClr val="000000">
                      <a:alpha val="43137"/>
                    </a:srgbClr>
                  </a:outerShdw>
                </a:effectLst>
              </a:rPr>
              <a:t>   </a:t>
            </a:r>
            <a:r>
              <a:rPr lang="en-US" sz="2400" b="1" dirty="0">
                <a:solidFill>
                  <a:srgbClr val="FFC000"/>
                </a:solidFill>
                <a:effectLst>
                  <a:outerShdw blurRad="38100" dist="38100" dir="2700000" algn="tl">
                    <a:srgbClr val="000000">
                      <a:alpha val="43137"/>
                    </a:srgbClr>
                  </a:outerShdw>
                </a:effectLst>
              </a:rPr>
              <a:t>However, despite the strict conspiracy, </a:t>
            </a:r>
            <a:r>
              <a:rPr lang="en-US" sz="2400" b="1" dirty="0" smtClean="0">
                <a:solidFill>
                  <a:srgbClr val="FFC000"/>
                </a:solidFill>
                <a:effectLst>
                  <a:outerShdw blurRad="38100" dist="38100" dir="2700000" algn="tl">
                    <a:srgbClr val="000000">
                      <a:alpha val="43137"/>
                    </a:srgbClr>
                  </a:outerShdw>
                </a:effectLst>
              </a:rPr>
              <a:t>because of that  they </a:t>
            </a:r>
            <a:r>
              <a:rPr lang="en-US" sz="2400" b="1" dirty="0">
                <a:solidFill>
                  <a:srgbClr val="FFC000"/>
                </a:solidFill>
                <a:effectLst>
                  <a:outerShdw blurRad="38100" dist="38100" dir="2700000" algn="tl">
                    <a:srgbClr val="000000">
                      <a:alpha val="43137"/>
                    </a:srgbClr>
                  </a:outerShdw>
                </a:effectLst>
              </a:rPr>
              <a:t>were </a:t>
            </a:r>
            <a:r>
              <a:rPr lang="en-US" sz="2400" b="1" dirty="0" smtClean="0">
                <a:solidFill>
                  <a:srgbClr val="FFC000"/>
                </a:solidFill>
                <a:effectLst>
                  <a:outerShdw blurRad="38100" dist="38100" dir="2700000" algn="tl">
                    <a:srgbClr val="000000">
                      <a:alpha val="43137"/>
                    </a:srgbClr>
                  </a:outerShdw>
                </a:effectLst>
              </a:rPr>
              <a:t>noticed by </a:t>
            </a:r>
            <a:r>
              <a:rPr lang="en-US" sz="2400" b="1" dirty="0">
                <a:solidFill>
                  <a:srgbClr val="FFC000"/>
                </a:solidFill>
                <a:effectLst>
                  <a:outerShdw blurRad="38100" dist="38100" dir="2700000" algn="tl">
                    <a:srgbClr val="000000">
                      <a:alpha val="43137"/>
                    </a:srgbClr>
                  </a:outerShdw>
                </a:effectLst>
              </a:rPr>
              <a:t>accidental passers-by through the open </a:t>
            </a:r>
            <a:r>
              <a:rPr lang="en-US" sz="2400" b="1" dirty="0" smtClean="0">
                <a:solidFill>
                  <a:srgbClr val="FFC000"/>
                </a:solidFill>
                <a:effectLst>
                  <a:outerShdw blurRad="38100" dist="38100" dir="2700000" algn="tl">
                    <a:srgbClr val="000000">
                      <a:alpha val="43137"/>
                    </a:srgbClr>
                  </a:outerShdw>
                </a:effectLst>
              </a:rPr>
              <a:t>window, they </a:t>
            </a:r>
            <a:r>
              <a:rPr lang="en-US" sz="2400" b="1" dirty="0">
                <a:solidFill>
                  <a:srgbClr val="FFC000"/>
                </a:solidFill>
                <a:effectLst>
                  <a:outerShdw blurRad="38100" dist="38100" dir="2700000" algn="tl">
                    <a:srgbClr val="000000">
                      <a:alpha val="43137"/>
                    </a:srgbClr>
                  </a:outerShdw>
                </a:effectLst>
              </a:rPr>
              <a:t>were forced to move to the </a:t>
            </a:r>
            <a:r>
              <a:rPr lang="en-US" sz="2400" b="1" dirty="0" err="1">
                <a:solidFill>
                  <a:srgbClr val="FFC000"/>
                </a:solidFill>
                <a:effectLst>
                  <a:outerShdw blurRad="38100" dist="38100" dir="2700000" algn="tl">
                    <a:srgbClr val="000000">
                      <a:alpha val="43137"/>
                    </a:srgbClr>
                  </a:outerShdw>
                </a:effectLst>
              </a:rPr>
              <a:t>Zlatopil</a:t>
            </a:r>
            <a:r>
              <a:rPr lang="en-US" sz="2400" b="1" dirty="0">
                <a:solidFill>
                  <a:srgbClr val="FFC000"/>
                </a:solidFill>
                <a:effectLst>
                  <a:outerShdw blurRad="38100" dist="38100" dir="2700000" algn="tl">
                    <a:srgbClr val="000000">
                      <a:alpha val="43137"/>
                    </a:srgbClr>
                  </a:outerShdw>
                </a:effectLst>
              </a:rPr>
              <a:t> Ghetto, where they were </a:t>
            </a:r>
            <a:r>
              <a:rPr lang="en-US" sz="2400" b="1" dirty="0" smtClean="0">
                <a:solidFill>
                  <a:srgbClr val="FFC000"/>
                </a:solidFill>
                <a:effectLst>
                  <a:outerShdw blurRad="38100" dist="38100" dir="2700000" algn="tl">
                    <a:srgbClr val="000000">
                      <a:alpha val="43137"/>
                    </a:srgbClr>
                  </a:outerShdw>
                </a:effectLst>
              </a:rPr>
              <a:t>for </a:t>
            </a:r>
            <a:r>
              <a:rPr lang="en-US" sz="2400" b="1" dirty="0">
                <a:solidFill>
                  <a:srgbClr val="FFC000"/>
                </a:solidFill>
                <a:effectLst>
                  <a:outerShdw blurRad="38100" dist="38100" dir="2700000" algn="tl">
                    <a:srgbClr val="000000">
                      <a:alpha val="43137"/>
                    </a:srgbClr>
                  </a:outerShdw>
                </a:effectLst>
              </a:rPr>
              <a:t>four months, until all those who were there at that time were taken to the shooting.</a:t>
            </a:r>
            <a:endParaRPr lang="ru-RU" sz="2400" b="1" dirty="0">
              <a:solidFill>
                <a:srgbClr val="FFC000"/>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8928992" cy="1623038"/>
          </a:xfrm>
          <a:prstGeom prst="rect">
            <a:avLst/>
          </a:prstGeom>
        </p:spPr>
      </p:pic>
      <p:pic>
        <p:nvPicPr>
          <p:cNvPr id="4" name="Рисунок 3"/>
          <p:cNvPicPr>
            <a:picLocks noChangeAspect="1"/>
          </p:cNvPicPr>
          <p:nvPr/>
        </p:nvPicPr>
        <p:blipFill>
          <a:blip r:embed="rId3"/>
          <a:stretch>
            <a:fillRect/>
          </a:stretch>
        </p:blipFill>
        <p:spPr>
          <a:xfrm>
            <a:off x="631489" y="3953677"/>
            <a:ext cx="3646464" cy="2374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p:cNvPicPr>
            <a:picLocks noChangeAspect="1"/>
          </p:cNvPicPr>
          <p:nvPr/>
        </p:nvPicPr>
        <p:blipFill>
          <a:blip r:embed="rId4"/>
          <a:stretch>
            <a:fillRect/>
          </a:stretch>
        </p:blipFill>
        <p:spPr>
          <a:xfrm>
            <a:off x="4500075" y="3953676"/>
            <a:ext cx="3888349" cy="2374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076828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83568" y="1893326"/>
            <a:ext cx="3888432" cy="2693045"/>
          </a:xfrm>
          <a:prstGeom prst="rect">
            <a:avLst/>
          </a:prstGeom>
        </p:spPr>
        <p:txBody>
          <a:bodyPr wrap="square">
            <a:spAutoFit/>
          </a:bodyPr>
          <a:lstStyle/>
          <a:p>
            <a:pPr algn="ctr"/>
            <a:r>
              <a:rPr lang="ru-RU" sz="2500" dirty="0" smtClean="0">
                <a:solidFill>
                  <a:schemeClr val="bg1"/>
                </a:solidFill>
              </a:rPr>
              <a:t>   </a:t>
            </a:r>
            <a:r>
              <a:rPr lang="en-US" sz="2400" b="1" dirty="0">
                <a:solidFill>
                  <a:srgbClr val="FFC000"/>
                </a:solidFill>
                <a:effectLst>
                  <a:outerShdw blurRad="38100" dist="38100" dir="2700000" algn="tl">
                    <a:srgbClr val="000000">
                      <a:alpha val="43137"/>
                    </a:srgbClr>
                  </a:outerShdw>
                </a:effectLst>
              </a:rPr>
              <a:t>Joseph managed to escape. O</a:t>
            </a:r>
            <a:r>
              <a:rPr lang="en-US" sz="2400" b="1" dirty="0" smtClean="0">
                <a:solidFill>
                  <a:srgbClr val="FFC000"/>
                </a:solidFill>
                <a:effectLst>
                  <a:outerShdw blurRad="38100" dist="38100" dir="2700000" algn="tl">
                    <a:srgbClr val="000000">
                      <a:alpha val="43137"/>
                    </a:srgbClr>
                  </a:outerShdw>
                </a:effectLst>
              </a:rPr>
              <a:t>f course, we can say </a:t>
            </a:r>
            <a:r>
              <a:rPr lang="en-US" sz="2400" b="1" dirty="0">
                <a:solidFill>
                  <a:srgbClr val="FFC000"/>
                </a:solidFill>
                <a:effectLst>
                  <a:outerShdw blurRad="38100" dist="38100" dir="2700000" algn="tl">
                    <a:srgbClr val="000000">
                      <a:alpha val="43137"/>
                    </a:srgbClr>
                  </a:outerShdw>
                </a:effectLst>
              </a:rPr>
              <a:t>that he was lucky because </a:t>
            </a:r>
            <a:r>
              <a:rPr lang="en-US" sz="2400" b="1" dirty="0" smtClean="0">
                <a:solidFill>
                  <a:srgbClr val="FFC000"/>
                </a:solidFill>
                <a:effectLst>
                  <a:outerShdw blurRad="38100" dist="38100" dir="2700000" algn="tl">
                    <a:srgbClr val="000000">
                      <a:alpha val="43137"/>
                    </a:srgbClr>
                  </a:outerShdw>
                </a:effectLst>
              </a:rPr>
              <a:t>he </a:t>
            </a:r>
            <a:r>
              <a:rPr lang="en-US" sz="2400" b="1" dirty="0">
                <a:solidFill>
                  <a:srgbClr val="FFC000"/>
                </a:solidFill>
                <a:effectLst>
                  <a:outerShdw blurRad="38100" dist="38100" dir="2700000" algn="tl">
                    <a:srgbClr val="000000">
                      <a:alpha val="43137"/>
                    </a:srgbClr>
                  </a:outerShdw>
                </a:effectLst>
              </a:rPr>
              <a:t>could go unnoticed to </a:t>
            </a:r>
            <a:r>
              <a:rPr lang="en-US" sz="2400" b="1" dirty="0" err="1" smtClean="0">
                <a:solidFill>
                  <a:srgbClr val="FFC000"/>
                </a:solidFill>
                <a:effectLst>
                  <a:outerShdw blurRad="38100" dist="38100" dir="2700000" algn="tl">
                    <a:srgbClr val="000000">
                      <a:alpha val="43137"/>
                    </a:srgbClr>
                  </a:outerShdw>
                </a:effectLst>
              </a:rPr>
              <a:t>Chernov’s</a:t>
            </a:r>
            <a:r>
              <a:rPr lang="en-US" sz="2400" b="1" dirty="0" smtClean="0">
                <a:solidFill>
                  <a:srgbClr val="FFC000"/>
                </a:solidFill>
                <a:effectLst>
                  <a:outerShdw blurRad="38100" dist="38100" dir="2700000" algn="tl">
                    <a:srgbClr val="000000">
                      <a:alpha val="43137"/>
                    </a:srgbClr>
                  </a:outerShdw>
                </a:effectLst>
              </a:rPr>
              <a:t>. However, he </a:t>
            </a:r>
            <a:r>
              <a:rPr lang="en-US" sz="2400" b="1" dirty="0">
                <a:solidFill>
                  <a:srgbClr val="FFC000"/>
                </a:solidFill>
                <a:effectLst>
                  <a:outerShdw blurRad="38100" dist="38100" dir="2700000" algn="tl">
                    <a:srgbClr val="000000">
                      <a:alpha val="43137"/>
                    </a:srgbClr>
                  </a:outerShdw>
                </a:effectLst>
              </a:rPr>
              <a:t>came to Kirovograd alone. </a:t>
            </a:r>
            <a:r>
              <a:rPr lang="en-US" sz="2400" b="1" dirty="0" smtClean="0">
                <a:solidFill>
                  <a:srgbClr val="FFC000"/>
                </a:solidFill>
                <a:effectLst>
                  <a:outerShdw blurRad="38100" dist="38100" dir="2700000" algn="tl">
                    <a:srgbClr val="000000">
                      <a:alpha val="43137"/>
                    </a:srgbClr>
                  </a:outerShdw>
                </a:effectLst>
              </a:rPr>
              <a:t>His dead mother stayed in </a:t>
            </a:r>
            <a:r>
              <a:rPr lang="en-US" sz="2400" b="1" dirty="0" err="1" smtClean="0">
                <a:solidFill>
                  <a:srgbClr val="FFC000"/>
                </a:solidFill>
                <a:effectLst>
                  <a:outerShdw blurRad="38100" dist="38100" dir="2700000" algn="tl">
                    <a:srgbClr val="000000">
                      <a:alpha val="43137"/>
                    </a:srgbClr>
                  </a:outerShdw>
                </a:effectLst>
              </a:rPr>
              <a:t>Zlatopil</a:t>
            </a:r>
            <a:endParaRPr lang="ru-RU" sz="2400" b="1" dirty="0">
              <a:solidFill>
                <a:srgbClr val="FFC000"/>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796241"/>
            <a:ext cx="3285196" cy="451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4408289"/>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67fa15582592c79e3b79f5992033672db71ce0"/>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665</Words>
  <Application>Microsoft Office PowerPoint</Application>
  <PresentationFormat>Экран (4:3)</PresentationFormat>
  <Paragraphs>43</Paragraphs>
  <Slides>16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SimSun</vt:lpstr>
      <vt:lpstr>Arial</vt:lpstr>
      <vt:lpstr>Arial Black</vt:lpstr>
      <vt:lpstr>Calibri</vt:lpstr>
      <vt:lpstr>Courier New</vt:lpstr>
      <vt:lpstr>Monotype Corsiva</vt:lpstr>
      <vt:lpstr>Тема Office</vt:lpstr>
      <vt:lpstr>The confession of  angel</vt:lpstr>
      <vt:lpstr>Презентация PowerPoint</vt:lpstr>
      <vt:lpstr>Презентация PowerPoint</vt:lpstr>
      <vt:lpstr>It is said that immediately after the birth of a child in the sky a new star flares up to the moment of human death. Star of Joseph was proclaimed on April 25, 1928, when to the family of Mary and Jacob Butovetsky came happiness - their son. He was an eighth child in this family. In the future, he was destined to go through the occupation of his native city, prosecution of hiding, the ghetto, and then transfer it to the pages of the diary, so that future generations could find out the terrible truth of those days of terror.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27th January - International Day of Holocaust Remembrance</vt:lpstr>
      <vt:lpstr>Презентация PowerPoint</vt:lpstr>
      <vt:lpstr>The References</vt:lpstr>
    </vt:vector>
  </TitlesOfParts>
  <Company>presentation-creation.ru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Кинематограф</dc:title>
  <dc:creator>obstinate</dc:creator>
  <dc:description>Шаблон презентации с сайта http://presentation-creation.ru/</dc:description>
  <cp:lastModifiedBy>HomeBook</cp:lastModifiedBy>
  <cp:revision>43</cp:revision>
  <dcterms:created xsi:type="dcterms:W3CDTF">2018-02-25T11:40:02Z</dcterms:created>
  <dcterms:modified xsi:type="dcterms:W3CDTF">2018-03-08T17:46:21Z</dcterms:modified>
</cp:coreProperties>
</file>